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48"/>
  </p:notesMasterIdLst>
  <p:handoutMasterIdLst>
    <p:handoutMasterId r:id="rId49"/>
  </p:handoutMasterIdLst>
  <p:sldIdLst>
    <p:sldId id="296" r:id="rId2"/>
    <p:sldId id="298" r:id="rId3"/>
    <p:sldId id="301" r:id="rId4"/>
    <p:sldId id="302" r:id="rId5"/>
    <p:sldId id="305" r:id="rId6"/>
    <p:sldId id="306" r:id="rId7"/>
    <p:sldId id="307" r:id="rId8"/>
    <p:sldId id="308" r:id="rId9"/>
    <p:sldId id="309" r:id="rId10"/>
    <p:sldId id="310" r:id="rId11"/>
    <p:sldId id="311" r:id="rId12"/>
    <p:sldId id="359" r:id="rId13"/>
    <p:sldId id="299" r:id="rId14"/>
    <p:sldId id="312" r:id="rId15"/>
    <p:sldId id="313" r:id="rId16"/>
    <p:sldId id="319" r:id="rId17"/>
    <p:sldId id="320" r:id="rId18"/>
    <p:sldId id="321" r:id="rId19"/>
    <p:sldId id="322" r:id="rId20"/>
    <p:sldId id="323" r:id="rId21"/>
    <p:sldId id="329" r:id="rId22"/>
    <p:sldId id="330" r:id="rId23"/>
    <p:sldId id="333" r:id="rId24"/>
    <p:sldId id="334" r:id="rId25"/>
    <p:sldId id="335" r:id="rId26"/>
    <p:sldId id="336" r:id="rId27"/>
    <p:sldId id="337" r:id="rId28"/>
    <p:sldId id="338" r:id="rId29"/>
    <p:sldId id="339" r:id="rId30"/>
    <p:sldId id="340" r:id="rId31"/>
    <p:sldId id="341" r:id="rId32"/>
    <p:sldId id="362" r:id="rId33"/>
    <p:sldId id="363" r:id="rId34"/>
    <p:sldId id="360" r:id="rId35"/>
    <p:sldId id="344" r:id="rId36"/>
    <p:sldId id="346" r:id="rId37"/>
    <p:sldId id="345" r:id="rId38"/>
    <p:sldId id="347" r:id="rId39"/>
    <p:sldId id="348" r:id="rId40"/>
    <p:sldId id="349" r:id="rId41"/>
    <p:sldId id="350" r:id="rId42"/>
    <p:sldId id="352" r:id="rId43"/>
    <p:sldId id="353" r:id="rId44"/>
    <p:sldId id="354" r:id="rId45"/>
    <p:sldId id="355" r:id="rId46"/>
    <p:sldId id="361" r:id="rId47"/>
  </p:sldIdLst>
  <p:sldSz cx="9144000" cy="6858000" type="screen4x3"/>
  <p:notesSz cx="6858000" cy="994568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D66BB9C5-F0A7-E845-A6F8-B342E57228B2}">
          <p14:sldIdLst>
            <p14:sldId id="296"/>
          </p14:sldIdLst>
        </p14:section>
        <p14:section name="Untitled Section" id="{47ECF40B-7738-9444-9487-EAB8B15B4E4A}">
          <p14:sldIdLst>
            <p14:sldId id="298"/>
            <p14:sldId id="301"/>
            <p14:sldId id="302"/>
            <p14:sldId id="305"/>
            <p14:sldId id="306"/>
            <p14:sldId id="307"/>
            <p14:sldId id="308"/>
            <p14:sldId id="309"/>
            <p14:sldId id="310"/>
            <p14:sldId id="311"/>
            <p14:sldId id="359"/>
            <p14:sldId id="299"/>
            <p14:sldId id="312"/>
            <p14:sldId id="313"/>
          </p14:sldIdLst>
        </p14:section>
        <p14:section name="Communication planning process" id="{8D4C40A6-85A0-ED4A-A6E4-437782ACF7F9}">
          <p14:sldIdLst>
            <p14:sldId id="319"/>
            <p14:sldId id="320"/>
            <p14:sldId id="321"/>
            <p14:sldId id="322"/>
            <p14:sldId id="323"/>
            <p14:sldId id="329"/>
            <p14:sldId id="330"/>
            <p14:sldId id="333"/>
            <p14:sldId id="334"/>
            <p14:sldId id="335"/>
            <p14:sldId id="336"/>
            <p14:sldId id="337"/>
            <p14:sldId id="338"/>
            <p14:sldId id="339"/>
            <p14:sldId id="340"/>
            <p14:sldId id="341"/>
            <p14:sldId id="362"/>
            <p14:sldId id="363"/>
            <p14:sldId id="360"/>
            <p14:sldId id="344"/>
            <p14:sldId id="346"/>
            <p14:sldId id="345"/>
            <p14:sldId id="347"/>
            <p14:sldId id="348"/>
            <p14:sldId id="349"/>
          </p14:sldIdLst>
        </p14:section>
        <p14:section name="IMC" id="{82D7D291-646E-BE41-ABFF-1997DF449ADC}">
          <p14:sldIdLst>
            <p14:sldId id="350"/>
            <p14:sldId id="352"/>
            <p14:sldId id="353"/>
            <p14:sldId id="354"/>
            <p14:sldId id="355"/>
            <p14:sldId id="36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73" autoAdjust="0"/>
    <p:restoredTop sz="80066" autoAdjust="0"/>
  </p:normalViewPr>
  <p:slideViewPr>
    <p:cSldViewPr>
      <p:cViewPr varScale="1">
        <p:scale>
          <a:sx n="101" d="100"/>
          <a:sy n="101" d="100"/>
        </p:scale>
        <p:origin x="-112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1AEACD-AAF9-4638-8445-C5A11105E9B3}"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69B74D9E-F1C1-4527-ACE9-F83C167218AA}">
      <dgm:prSet phldrT="[Text]"/>
      <dgm:spPr/>
      <dgm:t>
        <a:bodyPr/>
        <a:lstStyle/>
        <a:p>
          <a:r>
            <a:rPr lang="en-GB" dirty="0" smtClean="0"/>
            <a:t>Advertising Press/TV</a:t>
          </a:r>
          <a:endParaRPr lang="en-GB" dirty="0"/>
        </a:p>
      </dgm:t>
    </dgm:pt>
    <dgm:pt modelId="{CAF5CD90-5A4E-45D3-AAC8-2D659711C429}" type="parTrans" cxnId="{3192B048-0D99-476C-B79B-4F47D3A3BEAF}">
      <dgm:prSet/>
      <dgm:spPr/>
      <dgm:t>
        <a:bodyPr/>
        <a:lstStyle/>
        <a:p>
          <a:endParaRPr lang="en-GB"/>
        </a:p>
      </dgm:t>
    </dgm:pt>
    <dgm:pt modelId="{66AF2C88-1D5F-4578-8422-27F6A98D7FB5}" type="sibTrans" cxnId="{3192B048-0D99-476C-B79B-4F47D3A3BEAF}">
      <dgm:prSet/>
      <dgm:spPr/>
      <dgm:t>
        <a:bodyPr/>
        <a:lstStyle/>
        <a:p>
          <a:endParaRPr lang="en-GB"/>
        </a:p>
      </dgm:t>
    </dgm:pt>
    <dgm:pt modelId="{381DCDDF-E74D-4A6E-955E-5B4C71FA3E18}">
      <dgm:prSet phldrT="[Text]"/>
      <dgm:spPr/>
      <dgm:t>
        <a:bodyPr/>
        <a:lstStyle/>
        <a:p>
          <a:r>
            <a:rPr lang="en-GB" dirty="0" smtClean="0"/>
            <a:t>Sponsorship</a:t>
          </a:r>
        </a:p>
        <a:p>
          <a:r>
            <a:rPr lang="en-GB" dirty="0" err="1" smtClean="0"/>
            <a:t>Talksport</a:t>
          </a:r>
          <a:endParaRPr lang="en-GB" dirty="0"/>
        </a:p>
      </dgm:t>
    </dgm:pt>
    <dgm:pt modelId="{6C3A16B3-4B43-40D1-8E04-F99E3ADE43DC}" type="parTrans" cxnId="{F0F1CC8E-3874-4653-9A4C-259E41D96A8A}">
      <dgm:prSet/>
      <dgm:spPr/>
      <dgm:t>
        <a:bodyPr/>
        <a:lstStyle/>
        <a:p>
          <a:endParaRPr lang="en-GB"/>
        </a:p>
      </dgm:t>
    </dgm:pt>
    <dgm:pt modelId="{B59FACC3-F639-4645-86FC-8E9B31A8BCBD}" type="sibTrans" cxnId="{F0F1CC8E-3874-4653-9A4C-259E41D96A8A}">
      <dgm:prSet/>
      <dgm:spPr/>
      <dgm:t>
        <a:bodyPr/>
        <a:lstStyle/>
        <a:p>
          <a:endParaRPr lang="en-GB"/>
        </a:p>
      </dgm:t>
    </dgm:pt>
    <dgm:pt modelId="{E458171D-2D8A-468C-AEF7-749E10AEBA38}">
      <dgm:prSet phldrT="[Text]"/>
      <dgm:spPr/>
      <dgm:t>
        <a:bodyPr/>
        <a:lstStyle/>
        <a:p>
          <a:r>
            <a:rPr lang="en-GB" dirty="0" smtClean="0"/>
            <a:t>Product Placement</a:t>
          </a:r>
          <a:endParaRPr lang="en-GB" dirty="0"/>
        </a:p>
      </dgm:t>
    </dgm:pt>
    <dgm:pt modelId="{229D7EAE-0098-4DFC-AAC1-52437EFFB245}" type="parTrans" cxnId="{E173969B-1E05-4ED4-9BC1-FB510FDEBF50}">
      <dgm:prSet/>
      <dgm:spPr/>
      <dgm:t>
        <a:bodyPr/>
        <a:lstStyle/>
        <a:p>
          <a:endParaRPr lang="en-GB"/>
        </a:p>
      </dgm:t>
    </dgm:pt>
    <dgm:pt modelId="{D39A8588-6A02-4B56-BD35-FA27863E2B4D}" type="sibTrans" cxnId="{E173969B-1E05-4ED4-9BC1-FB510FDEBF50}">
      <dgm:prSet/>
      <dgm:spPr/>
      <dgm:t>
        <a:bodyPr/>
        <a:lstStyle/>
        <a:p>
          <a:endParaRPr lang="en-GB"/>
        </a:p>
      </dgm:t>
    </dgm:pt>
    <dgm:pt modelId="{6FC9F7C8-752B-4BE8-BFDF-507C8B0BDC9E}">
      <dgm:prSet phldrT="[Text]"/>
      <dgm:spPr/>
      <dgm:t>
        <a:bodyPr/>
        <a:lstStyle/>
        <a:p>
          <a:r>
            <a:rPr lang="en-GB" dirty="0" smtClean="0"/>
            <a:t>Sports Science Academy</a:t>
          </a:r>
          <a:endParaRPr lang="en-GB" dirty="0"/>
        </a:p>
      </dgm:t>
    </dgm:pt>
    <dgm:pt modelId="{944F9CD1-76C7-4909-A756-C574223126F3}" type="parTrans" cxnId="{DC591FC4-5FE8-46CF-8029-D58C7CF7617A}">
      <dgm:prSet/>
      <dgm:spPr/>
      <dgm:t>
        <a:bodyPr/>
        <a:lstStyle/>
        <a:p>
          <a:endParaRPr lang="en-GB"/>
        </a:p>
      </dgm:t>
    </dgm:pt>
    <dgm:pt modelId="{CD3DB10F-171B-47A3-A441-D8DF59730255}" type="sibTrans" cxnId="{DC591FC4-5FE8-46CF-8029-D58C7CF7617A}">
      <dgm:prSet/>
      <dgm:spPr/>
      <dgm:t>
        <a:bodyPr/>
        <a:lstStyle/>
        <a:p>
          <a:endParaRPr lang="en-GB"/>
        </a:p>
      </dgm:t>
    </dgm:pt>
    <dgm:pt modelId="{B3D8654B-3E56-40CB-9463-0BF1DF1C9591}">
      <dgm:prSet phldrT="[Text]"/>
      <dgm:spPr/>
      <dgm:t>
        <a:bodyPr/>
        <a:lstStyle/>
        <a:p>
          <a:r>
            <a:rPr lang="en-GB" dirty="0" smtClean="0"/>
            <a:t>Relationship building</a:t>
          </a:r>
          <a:endParaRPr lang="en-GB" dirty="0"/>
        </a:p>
      </dgm:t>
    </dgm:pt>
    <dgm:pt modelId="{0250E282-13BF-4877-96AC-6F8463D822C2}" type="parTrans" cxnId="{34B0107D-C8C7-423F-B28D-71E13D3DC6F2}">
      <dgm:prSet/>
      <dgm:spPr/>
      <dgm:t>
        <a:bodyPr/>
        <a:lstStyle/>
        <a:p>
          <a:endParaRPr lang="en-GB"/>
        </a:p>
      </dgm:t>
    </dgm:pt>
    <dgm:pt modelId="{5D227A96-1E0B-4EE1-AD2C-82F36E569D8D}" type="sibTrans" cxnId="{34B0107D-C8C7-423F-B28D-71E13D3DC6F2}">
      <dgm:prSet/>
      <dgm:spPr/>
      <dgm:t>
        <a:bodyPr/>
        <a:lstStyle/>
        <a:p>
          <a:endParaRPr lang="en-GB"/>
        </a:p>
      </dgm:t>
    </dgm:pt>
    <dgm:pt modelId="{36C30A58-03EC-4CAD-91C5-69D2B06CC7EB}" type="pres">
      <dgm:prSet presAssocID="{531AEACD-AAF9-4638-8445-C5A11105E9B3}" presName="cycle" presStyleCnt="0">
        <dgm:presLayoutVars>
          <dgm:dir/>
          <dgm:resizeHandles val="exact"/>
        </dgm:presLayoutVars>
      </dgm:prSet>
      <dgm:spPr/>
      <dgm:t>
        <a:bodyPr/>
        <a:lstStyle/>
        <a:p>
          <a:endParaRPr lang="en-GB"/>
        </a:p>
      </dgm:t>
    </dgm:pt>
    <dgm:pt modelId="{A7C309FF-E9E1-4436-8CCC-713A09CEF0B5}" type="pres">
      <dgm:prSet presAssocID="{69B74D9E-F1C1-4527-ACE9-F83C167218AA}" presName="node" presStyleLbl="node1" presStyleIdx="0" presStyleCnt="5">
        <dgm:presLayoutVars>
          <dgm:bulletEnabled val="1"/>
        </dgm:presLayoutVars>
      </dgm:prSet>
      <dgm:spPr/>
      <dgm:t>
        <a:bodyPr/>
        <a:lstStyle/>
        <a:p>
          <a:endParaRPr lang="en-GB"/>
        </a:p>
      </dgm:t>
    </dgm:pt>
    <dgm:pt modelId="{860DFFF8-F9C6-4519-B085-8FE01F31EBCF}" type="pres">
      <dgm:prSet presAssocID="{69B74D9E-F1C1-4527-ACE9-F83C167218AA}" presName="spNode" presStyleCnt="0"/>
      <dgm:spPr/>
    </dgm:pt>
    <dgm:pt modelId="{EB0690D7-F836-481C-9D43-E4FA5B9C3734}" type="pres">
      <dgm:prSet presAssocID="{66AF2C88-1D5F-4578-8422-27F6A98D7FB5}" presName="sibTrans" presStyleLbl="sibTrans1D1" presStyleIdx="0" presStyleCnt="5"/>
      <dgm:spPr/>
      <dgm:t>
        <a:bodyPr/>
        <a:lstStyle/>
        <a:p>
          <a:endParaRPr lang="en-GB"/>
        </a:p>
      </dgm:t>
    </dgm:pt>
    <dgm:pt modelId="{66E1716E-50AC-4454-8C81-108A9A10A1E5}" type="pres">
      <dgm:prSet presAssocID="{381DCDDF-E74D-4A6E-955E-5B4C71FA3E18}" presName="node" presStyleLbl="node1" presStyleIdx="1" presStyleCnt="5">
        <dgm:presLayoutVars>
          <dgm:bulletEnabled val="1"/>
        </dgm:presLayoutVars>
      </dgm:prSet>
      <dgm:spPr/>
      <dgm:t>
        <a:bodyPr/>
        <a:lstStyle/>
        <a:p>
          <a:endParaRPr lang="en-GB"/>
        </a:p>
      </dgm:t>
    </dgm:pt>
    <dgm:pt modelId="{65A0D92C-EFD4-4E21-8005-0E8C7AE783DF}" type="pres">
      <dgm:prSet presAssocID="{381DCDDF-E74D-4A6E-955E-5B4C71FA3E18}" presName="spNode" presStyleCnt="0"/>
      <dgm:spPr/>
    </dgm:pt>
    <dgm:pt modelId="{CF54875E-3DB9-47A1-88E8-9C4BA90CF64F}" type="pres">
      <dgm:prSet presAssocID="{B59FACC3-F639-4645-86FC-8E9B31A8BCBD}" presName="sibTrans" presStyleLbl="sibTrans1D1" presStyleIdx="1" presStyleCnt="5"/>
      <dgm:spPr/>
      <dgm:t>
        <a:bodyPr/>
        <a:lstStyle/>
        <a:p>
          <a:endParaRPr lang="en-GB"/>
        </a:p>
      </dgm:t>
    </dgm:pt>
    <dgm:pt modelId="{A9E57226-4D6C-404F-9C27-B7B135899CCE}" type="pres">
      <dgm:prSet presAssocID="{E458171D-2D8A-468C-AEF7-749E10AEBA38}" presName="node" presStyleLbl="node1" presStyleIdx="2" presStyleCnt="5">
        <dgm:presLayoutVars>
          <dgm:bulletEnabled val="1"/>
        </dgm:presLayoutVars>
      </dgm:prSet>
      <dgm:spPr/>
      <dgm:t>
        <a:bodyPr/>
        <a:lstStyle/>
        <a:p>
          <a:endParaRPr lang="en-GB"/>
        </a:p>
      </dgm:t>
    </dgm:pt>
    <dgm:pt modelId="{81C6B6F0-6366-44C7-B8D4-B96CF52C0F2A}" type="pres">
      <dgm:prSet presAssocID="{E458171D-2D8A-468C-AEF7-749E10AEBA38}" presName="spNode" presStyleCnt="0"/>
      <dgm:spPr/>
    </dgm:pt>
    <dgm:pt modelId="{704B21F4-40B7-4AA4-AFA8-A7560F1F503E}" type="pres">
      <dgm:prSet presAssocID="{D39A8588-6A02-4B56-BD35-FA27863E2B4D}" presName="sibTrans" presStyleLbl="sibTrans1D1" presStyleIdx="2" presStyleCnt="5"/>
      <dgm:spPr/>
      <dgm:t>
        <a:bodyPr/>
        <a:lstStyle/>
        <a:p>
          <a:endParaRPr lang="en-GB"/>
        </a:p>
      </dgm:t>
    </dgm:pt>
    <dgm:pt modelId="{CEFF50D3-D4FD-4CB0-B252-D89863CA7F66}" type="pres">
      <dgm:prSet presAssocID="{6FC9F7C8-752B-4BE8-BFDF-507C8B0BDC9E}" presName="node" presStyleLbl="node1" presStyleIdx="3" presStyleCnt="5">
        <dgm:presLayoutVars>
          <dgm:bulletEnabled val="1"/>
        </dgm:presLayoutVars>
      </dgm:prSet>
      <dgm:spPr/>
      <dgm:t>
        <a:bodyPr/>
        <a:lstStyle/>
        <a:p>
          <a:endParaRPr lang="en-GB"/>
        </a:p>
      </dgm:t>
    </dgm:pt>
    <dgm:pt modelId="{D372ABE2-6616-49FD-AB52-6A849150C0BB}" type="pres">
      <dgm:prSet presAssocID="{6FC9F7C8-752B-4BE8-BFDF-507C8B0BDC9E}" presName="spNode" presStyleCnt="0"/>
      <dgm:spPr/>
    </dgm:pt>
    <dgm:pt modelId="{E8535618-D678-496A-B327-B9FAC0461F72}" type="pres">
      <dgm:prSet presAssocID="{CD3DB10F-171B-47A3-A441-D8DF59730255}" presName="sibTrans" presStyleLbl="sibTrans1D1" presStyleIdx="3" presStyleCnt="5"/>
      <dgm:spPr/>
      <dgm:t>
        <a:bodyPr/>
        <a:lstStyle/>
        <a:p>
          <a:endParaRPr lang="en-GB"/>
        </a:p>
      </dgm:t>
    </dgm:pt>
    <dgm:pt modelId="{365A0E94-7752-42CB-B974-9231E68B5789}" type="pres">
      <dgm:prSet presAssocID="{B3D8654B-3E56-40CB-9463-0BF1DF1C9591}" presName="node" presStyleLbl="node1" presStyleIdx="4" presStyleCnt="5">
        <dgm:presLayoutVars>
          <dgm:bulletEnabled val="1"/>
        </dgm:presLayoutVars>
      </dgm:prSet>
      <dgm:spPr/>
      <dgm:t>
        <a:bodyPr/>
        <a:lstStyle/>
        <a:p>
          <a:endParaRPr lang="en-GB"/>
        </a:p>
      </dgm:t>
    </dgm:pt>
    <dgm:pt modelId="{BFA8D542-BFD5-4149-8616-042A731D8295}" type="pres">
      <dgm:prSet presAssocID="{B3D8654B-3E56-40CB-9463-0BF1DF1C9591}" presName="spNode" presStyleCnt="0"/>
      <dgm:spPr/>
    </dgm:pt>
    <dgm:pt modelId="{2A87252D-D948-4B33-9B28-5542BE81BB48}" type="pres">
      <dgm:prSet presAssocID="{5D227A96-1E0B-4EE1-AD2C-82F36E569D8D}" presName="sibTrans" presStyleLbl="sibTrans1D1" presStyleIdx="4" presStyleCnt="5"/>
      <dgm:spPr/>
      <dgm:t>
        <a:bodyPr/>
        <a:lstStyle/>
        <a:p>
          <a:endParaRPr lang="en-GB"/>
        </a:p>
      </dgm:t>
    </dgm:pt>
  </dgm:ptLst>
  <dgm:cxnLst>
    <dgm:cxn modelId="{840ADBD0-CFFB-DD4A-85DC-DF43DFC29EF2}" type="presOf" srcId="{E458171D-2D8A-468C-AEF7-749E10AEBA38}" destId="{A9E57226-4D6C-404F-9C27-B7B135899CCE}" srcOrd="0" destOrd="0" presId="urn:microsoft.com/office/officeart/2005/8/layout/cycle5"/>
    <dgm:cxn modelId="{CC89B36F-AC8E-664A-88D0-E82D2FFCA3C0}" type="presOf" srcId="{69B74D9E-F1C1-4527-ACE9-F83C167218AA}" destId="{A7C309FF-E9E1-4436-8CCC-713A09CEF0B5}" srcOrd="0" destOrd="0" presId="urn:microsoft.com/office/officeart/2005/8/layout/cycle5"/>
    <dgm:cxn modelId="{B53DF417-24F8-2740-93E2-D45BEFF00CA0}" type="presOf" srcId="{66AF2C88-1D5F-4578-8422-27F6A98D7FB5}" destId="{EB0690D7-F836-481C-9D43-E4FA5B9C3734}" srcOrd="0" destOrd="0" presId="urn:microsoft.com/office/officeart/2005/8/layout/cycle5"/>
    <dgm:cxn modelId="{9BD51B6A-2BE1-644B-8729-378C93989B77}" type="presOf" srcId="{CD3DB10F-171B-47A3-A441-D8DF59730255}" destId="{E8535618-D678-496A-B327-B9FAC0461F72}" srcOrd="0" destOrd="0" presId="urn:microsoft.com/office/officeart/2005/8/layout/cycle5"/>
    <dgm:cxn modelId="{F5F1D73F-2E07-0D4A-B5C1-B727E5912094}" type="presOf" srcId="{5D227A96-1E0B-4EE1-AD2C-82F36E569D8D}" destId="{2A87252D-D948-4B33-9B28-5542BE81BB48}" srcOrd="0" destOrd="0" presId="urn:microsoft.com/office/officeart/2005/8/layout/cycle5"/>
    <dgm:cxn modelId="{E253CD62-CDE6-B746-8835-BDF5FE5301ED}" type="presOf" srcId="{B59FACC3-F639-4645-86FC-8E9B31A8BCBD}" destId="{CF54875E-3DB9-47A1-88E8-9C4BA90CF64F}" srcOrd="0" destOrd="0" presId="urn:microsoft.com/office/officeart/2005/8/layout/cycle5"/>
    <dgm:cxn modelId="{E173969B-1E05-4ED4-9BC1-FB510FDEBF50}" srcId="{531AEACD-AAF9-4638-8445-C5A11105E9B3}" destId="{E458171D-2D8A-468C-AEF7-749E10AEBA38}" srcOrd="2" destOrd="0" parTransId="{229D7EAE-0098-4DFC-AAC1-52437EFFB245}" sibTransId="{D39A8588-6A02-4B56-BD35-FA27863E2B4D}"/>
    <dgm:cxn modelId="{DC591FC4-5FE8-46CF-8029-D58C7CF7617A}" srcId="{531AEACD-AAF9-4638-8445-C5A11105E9B3}" destId="{6FC9F7C8-752B-4BE8-BFDF-507C8B0BDC9E}" srcOrd="3" destOrd="0" parTransId="{944F9CD1-76C7-4909-A756-C574223126F3}" sibTransId="{CD3DB10F-171B-47A3-A441-D8DF59730255}"/>
    <dgm:cxn modelId="{B473BD85-91A5-D24E-A174-54E68B36B2A0}" type="presOf" srcId="{B3D8654B-3E56-40CB-9463-0BF1DF1C9591}" destId="{365A0E94-7752-42CB-B974-9231E68B5789}" srcOrd="0" destOrd="0" presId="urn:microsoft.com/office/officeart/2005/8/layout/cycle5"/>
    <dgm:cxn modelId="{86BE9676-C8B3-7C42-98CF-D07D1071A89A}" type="presOf" srcId="{6FC9F7C8-752B-4BE8-BFDF-507C8B0BDC9E}" destId="{CEFF50D3-D4FD-4CB0-B252-D89863CA7F66}" srcOrd="0" destOrd="0" presId="urn:microsoft.com/office/officeart/2005/8/layout/cycle5"/>
    <dgm:cxn modelId="{3CDBC23B-DF5A-6840-93E2-8DA7A84F3B5F}" type="presOf" srcId="{D39A8588-6A02-4B56-BD35-FA27863E2B4D}" destId="{704B21F4-40B7-4AA4-AFA8-A7560F1F503E}" srcOrd="0" destOrd="0" presId="urn:microsoft.com/office/officeart/2005/8/layout/cycle5"/>
    <dgm:cxn modelId="{F0F1CC8E-3874-4653-9A4C-259E41D96A8A}" srcId="{531AEACD-AAF9-4638-8445-C5A11105E9B3}" destId="{381DCDDF-E74D-4A6E-955E-5B4C71FA3E18}" srcOrd="1" destOrd="0" parTransId="{6C3A16B3-4B43-40D1-8E04-F99E3ADE43DC}" sibTransId="{B59FACC3-F639-4645-86FC-8E9B31A8BCBD}"/>
    <dgm:cxn modelId="{86C42FC2-FEDB-FF4D-98E9-342BA2D984E9}" type="presOf" srcId="{381DCDDF-E74D-4A6E-955E-5B4C71FA3E18}" destId="{66E1716E-50AC-4454-8C81-108A9A10A1E5}" srcOrd="0" destOrd="0" presId="urn:microsoft.com/office/officeart/2005/8/layout/cycle5"/>
    <dgm:cxn modelId="{34B0107D-C8C7-423F-B28D-71E13D3DC6F2}" srcId="{531AEACD-AAF9-4638-8445-C5A11105E9B3}" destId="{B3D8654B-3E56-40CB-9463-0BF1DF1C9591}" srcOrd="4" destOrd="0" parTransId="{0250E282-13BF-4877-96AC-6F8463D822C2}" sibTransId="{5D227A96-1E0B-4EE1-AD2C-82F36E569D8D}"/>
    <dgm:cxn modelId="{5A1E600C-EB3A-BF4B-B3A4-E3E928BD85B1}" type="presOf" srcId="{531AEACD-AAF9-4638-8445-C5A11105E9B3}" destId="{36C30A58-03EC-4CAD-91C5-69D2B06CC7EB}" srcOrd="0" destOrd="0" presId="urn:microsoft.com/office/officeart/2005/8/layout/cycle5"/>
    <dgm:cxn modelId="{3192B048-0D99-476C-B79B-4F47D3A3BEAF}" srcId="{531AEACD-AAF9-4638-8445-C5A11105E9B3}" destId="{69B74D9E-F1C1-4527-ACE9-F83C167218AA}" srcOrd="0" destOrd="0" parTransId="{CAF5CD90-5A4E-45D3-AAC8-2D659711C429}" sibTransId="{66AF2C88-1D5F-4578-8422-27F6A98D7FB5}"/>
    <dgm:cxn modelId="{AB14FE96-CD3D-DE40-B8D1-8080CD62BFB2}" type="presParOf" srcId="{36C30A58-03EC-4CAD-91C5-69D2B06CC7EB}" destId="{A7C309FF-E9E1-4436-8CCC-713A09CEF0B5}" srcOrd="0" destOrd="0" presId="urn:microsoft.com/office/officeart/2005/8/layout/cycle5"/>
    <dgm:cxn modelId="{48A04463-D3A7-3E41-A49F-1574312CA583}" type="presParOf" srcId="{36C30A58-03EC-4CAD-91C5-69D2B06CC7EB}" destId="{860DFFF8-F9C6-4519-B085-8FE01F31EBCF}" srcOrd="1" destOrd="0" presId="urn:microsoft.com/office/officeart/2005/8/layout/cycle5"/>
    <dgm:cxn modelId="{C99A91E3-26F2-B94D-B094-41CEEB8DA613}" type="presParOf" srcId="{36C30A58-03EC-4CAD-91C5-69D2B06CC7EB}" destId="{EB0690D7-F836-481C-9D43-E4FA5B9C3734}" srcOrd="2" destOrd="0" presId="urn:microsoft.com/office/officeart/2005/8/layout/cycle5"/>
    <dgm:cxn modelId="{14C5CD58-270E-B043-A24C-84557F9B93D0}" type="presParOf" srcId="{36C30A58-03EC-4CAD-91C5-69D2B06CC7EB}" destId="{66E1716E-50AC-4454-8C81-108A9A10A1E5}" srcOrd="3" destOrd="0" presId="urn:microsoft.com/office/officeart/2005/8/layout/cycle5"/>
    <dgm:cxn modelId="{1050818D-C12E-EB4B-B4AC-16EF0352691E}" type="presParOf" srcId="{36C30A58-03EC-4CAD-91C5-69D2B06CC7EB}" destId="{65A0D92C-EFD4-4E21-8005-0E8C7AE783DF}" srcOrd="4" destOrd="0" presId="urn:microsoft.com/office/officeart/2005/8/layout/cycle5"/>
    <dgm:cxn modelId="{9DF2A319-4409-6149-8225-F6320E06A19B}" type="presParOf" srcId="{36C30A58-03EC-4CAD-91C5-69D2B06CC7EB}" destId="{CF54875E-3DB9-47A1-88E8-9C4BA90CF64F}" srcOrd="5" destOrd="0" presId="urn:microsoft.com/office/officeart/2005/8/layout/cycle5"/>
    <dgm:cxn modelId="{74F6AE3F-6A9F-614C-8794-9A21F99CEE41}" type="presParOf" srcId="{36C30A58-03EC-4CAD-91C5-69D2B06CC7EB}" destId="{A9E57226-4D6C-404F-9C27-B7B135899CCE}" srcOrd="6" destOrd="0" presId="urn:microsoft.com/office/officeart/2005/8/layout/cycle5"/>
    <dgm:cxn modelId="{8C24FEFD-84E8-A446-BE28-ADEA6DB023EE}" type="presParOf" srcId="{36C30A58-03EC-4CAD-91C5-69D2B06CC7EB}" destId="{81C6B6F0-6366-44C7-B8D4-B96CF52C0F2A}" srcOrd="7" destOrd="0" presId="urn:microsoft.com/office/officeart/2005/8/layout/cycle5"/>
    <dgm:cxn modelId="{900C976C-C980-3F46-B0D5-8238D79B4E29}" type="presParOf" srcId="{36C30A58-03EC-4CAD-91C5-69D2B06CC7EB}" destId="{704B21F4-40B7-4AA4-AFA8-A7560F1F503E}" srcOrd="8" destOrd="0" presId="urn:microsoft.com/office/officeart/2005/8/layout/cycle5"/>
    <dgm:cxn modelId="{FA741405-38D3-F64C-B2AB-525265F131AF}" type="presParOf" srcId="{36C30A58-03EC-4CAD-91C5-69D2B06CC7EB}" destId="{CEFF50D3-D4FD-4CB0-B252-D89863CA7F66}" srcOrd="9" destOrd="0" presId="urn:microsoft.com/office/officeart/2005/8/layout/cycle5"/>
    <dgm:cxn modelId="{97A5AED8-F284-014F-A2D8-F7306BBC6C83}" type="presParOf" srcId="{36C30A58-03EC-4CAD-91C5-69D2B06CC7EB}" destId="{D372ABE2-6616-49FD-AB52-6A849150C0BB}" srcOrd="10" destOrd="0" presId="urn:microsoft.com/office/officeart/2005/8/layout/cycle5"/>
    <dgm:cxn modelId="{17210709-31C9-8E4B-9E53-D238456FBECF}" type="presParOf" srcId="{36C30A58-03EC-4CAD-91C5-69D2B06CC7EB}" destId="{E8535618-D678-496A-B327-B9FAC0461F72}" srcOrd="11" destOrd="0" presId="urn:microsoft.com/office/officeart/2005/8/layout/cycle5"/>
    <dgm:cxn modelId="{E55D7300-6AC3-494A-8FB9-D4F03310CE8D}" type="presParOf" srcId="{36C30A58-03EC-4CAD-91C5-69D2B06CC7EB}" destId="{365A0E94-7752-42CB-B974-9231E68B5789}" srcOrd="12" destOrd="0" presId="urn:microsoft.com/office/officeart/2005/8/layout/cycle5"/>
    <dgm:cxn modelId="{F0E7E167-A8C5-EF49-982A-81E99F9855B1}" type="presParOf" srcId="{36C30A58-03EC-4CAD-91C5-69D2B06CC7EB}" destId="{BFA8D542-BFD5-4149-8616-042A731D8295}" srcOrd="13" destOrd="0" presId="urn:microsoft.com/office/officeart/2005/8/layout/cycle5"/>
    <dgm:cxn modelId="{578E4FF3-278B-8846-B4FF-8D0FB2B004A9}" type="presParOf" srcId="{36C30A58-03EC-4CAD-91C5-69D2B06CC7EB}" destId="{2A87252D-D948-4B33-9B28-5542BE81BB48}"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C309FF-E9E1-4436-8CCC-713A09CEF0B5}">
      <dsp:nvSpPr>
        <dsp:cNvPr id="0" name=""/>
        <dsp:cNvSpPr/>
      </dsp:nvSpPr>
      <dsp:spPr>
        <a:xfrm>
          <a:off x="3393504" y="1214"/>
          <a:ext cx="1442591" cy="9376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Advertising Press/TV</a:t>
          </a:r>
          <a:endParaRPr lang="en-GB" sz="1800" kern="1200" dirty="0"/>
        </a:p>
      </dsp:txBody>
      <dsp:txXfrm>
        <a:off x="3439278" y="46988"/>
        <a:ext cx="1351043" cy="846136"/>
      </dsp:txXfrm>
    </dsp:sp>
    <dsp:sp modelId="{EB0690D7-F836-481C-9D43-E4FA5B9C3734}">
      <dsp:nvSpPr>
        <dsp:cNvPr id="0" name=""/>
        <dsp:cNvSpPr/>
      </dsp:nvSpPr>
      <dsp:spPr>
        <a:xfrm>
          <a:off x="2242272" y="470056"/>
          <a:ext cx="3745054" cy="3745054"/>
        </a:xfrm>
        <a:custGeom>
          <a:avLst/>
          <a:gdLst/>
          <a:ahLst/>
          <a:cxnLst/>
          <a:rect l="0" t="0" r="0" b="0"/>
          <a:pathLst>
            <a:path>
              <a:moveTo>
                <a:pt x="2786869" y="238410"/>
              </a:moveTo>
              <a:arcTo wR="1872527" hR="1872527" stAng="17953708" swAng="1211106"/>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6E1716E-50AC-4454-8C81-108A9A10A1E5}">
      <dsp:nvSpPr>
        <dsp:cNvPr id="0" name=""/>
        <dsp:cNvSpPr/>
      </dsp:nvSpPr>
      <dsp:spPr>
        <a:xfrm>
          <a:off x="5174383" y="1295099"/>
          <a:ext cx="1442591" cy="9376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Sponsorship</a:t>
          </a:r>
        </a:p>
        <a:p>
          <a:pPr lvl="0" algn="ctr" defTabSz="800100">
            <a:lnSpc>
              <a:spcPct val="90000"/>
            </a:lnSpc>
            <a:spcBef>
              <a:spcPct val="0"/>
            </a:spcBef>
            <a:spcAft>
              <a:spcPct val="35000"/>
            </a:spcAft>
          </a:pPr>
          <a:r>
            <a:rPr lang="en-GB" sz="1800" kern="1200" dirty="0" err="1" smtClean="0"/>
            <a:t>Talksport</a:t>
          </a:r>
          <a:endParaRPr lang="en-GB" sz="1800" kern="1200" dirty="0"/>
        </a:p>
      </dsp:txBody>
      <dsp:txXfrm>
        <a:off x="5220157" y="1340873"/>
        <a:ext cx="1351043" cy="846136"/>
      </dsp:txXfrm>
    </dsp:sp>
    <dsp:sp modelId="{CF54875E-3DB9-47A1-88E8-9C4BA90CF64F}">
      <dsp:nvSpPr>
        <dsp:cNvPr id="0" name=""/>
        <dsp:cNvSpPr/>
      </dsp:nvSpPr>
      <dsp:spPr>
        <a:xfrm>
          <a:off x="2242272" y="470056"/>
          <a:ext cx="3745054" cy="3745054"/>
        </a:xfrm>
        <a:custGeom>
          <a:avLst/>
          <a:gdLst/>
          <a:ahLst/>
          <a:cxnLst/>
          <a:rect l="0" t="0" r="0" b="0"/>
          <a:pathLst>
            <a:path>
              <a:moveTo>
                <a:pt x="3740557" y="2002227"/>
              </a:moveTo>
              <a:arcTo wR="1872527" hR="1872527" stAng="21838305" swAng="135939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9E57226-4D6C-404F-9C27-B7B135899CCE}">
      <dsp:nvSpPr>
        <dsp:cNvPr id="0" name=""/>
        <dsp:cNvSpPr/>
      </dsp:nvSpPr>
      <dsp:spPr>
        <a:xfrm>
          <a:off x="4494148" y="3388648"/>
          <a:ext cx="1442591" cy="9376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Product Placement</a:t>
          </a:r>
          <a:endParaRPr lang="en-GB" sz="1800" kern="1200" dirty="0"/>
        </a:p>
      </dsp:txBody>
      <dsp:txXfrm>
        <a:off x="4539922" y="3434422"/>
        <a:ext cx="1351043" cy="846136"/>
      </dsp:txXfrm>
    </dsp:sp>
    <dsp:sp modelId="{704B21F4-40B7-4AA4-AFA8-A7560F1F503E}">
      <dsp:nvSpPr>
        <dsp:cNvPr id="0" name=""/>
        <dsp:cNvSpPr/>
      </dsp:nvSpPr>
      <dsp:spPr>
        <a:xfrm>
          <a:off x="2242272" y="470056"/>
          <a:ext cx="3745054" cy="3745054"/>
        </a:xfrm>
        <a:custGeom>
          <a:avLst/>
          <a:gdLst/>
          <a:ahLst/>
          <a:cxnLst/>
          <a:rect l="0" t="0" r="0" b="0"/>
          <a:pathLst>
            <a:path>
              <a:moveTo>
                <a:pt x="2102200" y="3730915"/>
              </a:moveTo>
              <a:arcTo wR="1872527" hR="1872527" stAng="4977282" swAng="845436"/>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EFF50D3-D4FD-4CB0-B252-D89863CA7F66}">
      <dsp:nvSpPr>
        <dsp:cNvPr id="0" name=""/>
        <dsp:cNvSpPr/>
      </dsp:nvSpPr>
      <dsp:spPr>
        <a:xfrm>
          <a:off x="2292860" y="3388648"/>
          <a:ext cx="1442591" cy="9376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Sports Science Academy</a:t>
          </a:r>
          <a:endParaRPr lang="en-GB" sz="1800" kern="1200" dirty="0"/>
        </a:p>
      </dsp:txBody>
      <dsp:txXfrm>
        <a:off x="2338634" y="3434422"/>
        <a:ext cx="1351043" cy="846136"/>
      </dsp:txXfrm>
    </dsp:sp>
    <dsp:sp modelId="{E8535618-D678-496A-B327-B9FAC0461F72}">
      <dsp:nvSpPr>
        <dsp:cNvPr id="0" name=""/>
        <dsp:cNvSpPr/>
      </dsp:nvSpPr>
      <dsp:spPr>
        <a:xfrm>
          <a:off x="2242272" y="470056"/>
          <a:ext cx="3745054" cy="3745054"/>
        </a:xfrm>
        <a:custGeom>
          <a:avLst/>
          <a:gdLst/>
          <a:ahLst/>
          <a:cxnLst/>
          <a:rect l="0" t="0" r="0" b="0"/>
          <a:pathLst>
            <a:path>
              <a:moveTo>
                <a:pt x="198612" y="2711794"/>
              </a:moveTo>
              <a:arcTo wR="1872527" hR="1872527" stAng="9202304" swAng="135939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65A0E94-7752-42CB-B974-9231E68B5789}">
      <dsp:nvSpPr>
        <dsp:cNvPr id="0" name=""/>
        <dsp:cNvSpPr/>
      </dsp:nvSpPr>
      <dsp:spPr>
        <a:xfrm>
          <a:off x="1612625" y="1295099"/>
          <a:ext cx="1442591" cy="9376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Relationship building</a:t>
          </a:r>
          <a:endParaRPr lang="en-GB" sz="1800" kern="1200" dirty="0"/>
        </a:p>
      </dsp:txBody>
      <dsp:txXfrm>
        <a:off x="1658399" y="1340873"/>
        <a:ext cx="1351043" cy="846136"/>
      </dsp:txXfrm>
    </dsp:sp>
    <dsp:sp modelId="{2A87252D-D948-4B33-9B28-5542BE81BB48}">
      <dsp:nvSpPr>
        <dsp:cNvPr id="0" name=""/>
        <dsp:cNvSpPr/>
      </dsp:nvSpPr>
      <dsp:spPr>
        <a:xfrm>
          <a:off x="2242272" y="470056"/>
          <a:ext cx="3745054" cy="3745054"/>
        </a:xfrm>
        <a:custGeom>
          <a:avLst/>
          <a:gdLst/>
          <a:ahLst/>
          <a:cxnLst/>
          <a:rect l="0" t="0" r="0" b="0"/>
          <a:pathLst>
            <a:path>
              <a:moveTo>
                <a:pt x="450482" y="654271"/>
              </a:moveTo>
              <a:arcTo wR="1872527" hR="1872527" stAng="13235186" swAng="1211106"/>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69635" name="Rectangle 3"/>
          <p:cNvSpPr>
            <a:spLocks noGrp="1" noChangeArrowheads="1"/>
          </p:cNvSpPr>
          <p:nvPr>
            <p:ph type="dt" sz="quarter" idx="1"/>
          </p:nvPr>
        </p:nvSpPr>
        <p:spPr bwMode="auto">
          <a:xfrm>
            <a:off x="388620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02B4BC81-39E2-469D-BB40-E32805F088E3}" type="datetimeFigureOut">
              <a:rPr lang="en-GB"/>
              <a:pPr/>
              <a:t>4/10/12</a:t>
            </a:fld>
            <a:endParaRPr lang="en-GB"/>
          </a:p>
        </p:txBody>
      </p:sp>
      <p:sp>
        <p:nvSpPr>
          <p:cNvPr id="69636" name="Rectangle 4"/>
          <p:cNvSpPr>
            <a:spLocks noGrp="1" noChangeArrowheads="1"/>
          </p:cNvSpPr>
          <p:nvPr>
            <p:ph type="ftr" sz="quarter" idx="2"/>
          </p:nvPr>
        </p:nvSpPr>
        <p:spPr bwMode="auto">
          <a:xfrm>
            <a:off x="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69637" name="Rectangle 5"/>
          <p:cNvSpPr>
            <a:spLocks noGrp="1" noChangeArrowheads="1"/>
          </p:cNvSpPr>
          <p:nvPr>
            <p:ph type="sldNum" sz="quarter" idx="3"/>
          </p:nvPr>
        </p:nvSpPr>
        <p:spPr bwMode="auto">
          <a:xfrm>
            <a:off x="388620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691317C-D2BF-4FF8-AF87-53C75E08E20B}" type="slidenum">
              <a:rPr lang="en-GB"/>
              <a:pPr/>
              <a:t>‹#›</a:t>
            </a:fld>
            <a:endParaRPr lang="en-GB"/>
          </a:p>
        </p:txBody>
      </p:sp>
    </p:spTree>
    <p:extLst>
      <p:ext uri="{BB962C8B-B14F-4D97-AF65-F5344CB8AC3E}">
        <p14:creationId xmlns:p14="http://schemas.microsoft.com/office/powerpoint/2010/main" val="42099150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8675" name="Rectangle 3"/>
          <p:cNvSpPr>
            <a:spLocks noGrp="1" noChangeArrowheads="1"/>
          </p:cNvSpPr>
          <p:nvPr>
            <p:ph type="dt" idx="1"/>
          </p:nvPr>
        </p:nvSpPr>
        <p:spPr bwMode="auto">
          <a:xfrm>
            <a:off x="3884613"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9700"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724400"/>
            <a:ext cx="5486400" cy="4475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9447213"/>
            <a:ext cx="29718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8679" name="Rectangle 7"/>
          <p:cNvSpPr>
            <a:spLocks noGrp="1" noChangeArrowheads="1"/>
          </p:cNvSpPr>
          <p:nvPr>
            <p:ph type="sldNum" sz="quarter" idx="5"/>
          </p:nvPr>
        </p:nvSpPr>
        <p:spPr bwMode="auto">
          <a:xfrm>
            <a:off x="3884613" y="9447213"/>
            <a:ext cx="29718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874AF61-CFA6-415D-B3BC-395930E0E91C}" type="slidenum">
              <a:rPr lang="en-US"/>
              <a:pPr>
                <a:defRPr/>
              </a:pPr>
              <a:t>‹#›</a:t>
            </a:fld>
            <a:endParaRPr lang="en-US"/>
          </a:p>
        </p:txBody>
      </p:sp>
    </p:spTree>
    <p:extLst>
      <p:ext uri="{BB962C8B-B14F-4D97-AF65-F5344CB8AC3E}">
        <p14:creationId xmlns:p14="http://schemas.microsoft.com/office/powerpoint/2010/main" val="15020359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874AF61-CFA6-415D-B3BC-395930E0E91C}" type="slidenum">
              <a:rPr lang="en-US" smtClean="0"/>
              <a:pPr>
                <a:defRPr/>
              </a:pPr>
              <a:t>1</a:t>
            </a:fld>
            <a:endParaRPr lang="en-US"/>
          </a:p>
        </p:txBody>
      </p:sp>
    </p:spTree>
    <p:extLst>
      <p:ext uri="{BB962C8B-B14F-4D97-AF65-F5344CB8AC3E}">
        <p14:creationId xmlns:p14="http://schemas.microsoft.com/office/powerpoint/2010/main" val="646863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fld id="{19EDA590-54F1-4B42-AAA1-D9A14AA87A46}" type="slidenum">
              <a:rPr lang="en-US">
                <a:latin typeface="Arial" charset="0"/>
              </a:rPr>
              <a:pPr/>
              <a:t>14</a:t>
            </a:fld>
            <a:endParaRPr lang="en-US">
              <a:latin typeface="Arial" charset="0"/>
            </a:endParaRPr>
          </a:p>
        </p:txBody>
      </p:sp>
      <p:sp>
        <p:nvSpPr>
          <p:cNvPr id="35843" name="Rectangle 2"/>
          <p:cNvSpPr>
            <a:spLocks noGrp="1" noRot="1" noChangeAspect="1" noChangeArrowheads="1" noTextEdit="1"/>
          </p:cNvSpPr>
          <p:nvPr>
            <p:ph type="sldImg"/>
          </p:nvPr>
        </p:nvSpPr>
        <p:spPr>
          <a:xfrm>
            <a:off x="1141413" y="745927"/>
            <a:ext cx="4572000" cy="3729633"/>
          </a:xfrm>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fld id="{1BAD0F34-AFAD-1E47-AC14-F32489CE92F0}" type="slidenum">
              <a:rPr lang="en-US" sz="1200">
                <a:latin typeface="Arial" charset="0"/>
              </a:rPr>
              <a:pPr/>
              <a:t>19</a:t>
            </a:fld>
            <a:endParaRPr lang="en-US" sz="1200">
              <a:latin typeface="Arial" charset="0"/>
            </a:endParaRPr>
          </a:p>
        </p:txBody>
      </p:sp>
      <p:sp>
        <p:nvSpPr>
          <p:cNvPr id="53251" name="Rectangle 2"/>
          <p:cNvSpPr>
            <a:spLocks noGrp="1" noRot="1" noChangeAspect="1" noChangeArrowheads="1" noTextEdit="1"/>
          </p:cNvSpPr>
          <p:nvPr>
            <p:ph type="sldImg"/>
          </p:nvPr>
        </p:nvSpPr>
        <p:spPr>
          <a:xfrm>
            <a:off x="1141413" y="745927"/>
            <a:ext cx="4572000" cy="3729633"/>
          </a:xfrm>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fld id="{128B7831-ED67-E841-BA93-93AD1846813F}" type="slidenum">
              <a:rPr lang="en-US" sz="1200">
                <a:latin typeface="Arial" charset="0"/>
              </a:rPr>
              <a:pPr/>
              <a:t>21</a:t>
            </a:fld>
            <a:endParaRPr lang="en-US" sz="1200">
              <a:latin typeface="Arial" charset="0"/>
            </a:endParaRPr>
          </a:p>
        </p:txBody>
      </p:sp>
      <p:sp>
        <p:nvSpPr>
          <p:cNvPr id="57347" name="Rectangle 2"/>
          <p:cNvSpPr>
            <a:spLocks noGrp="1" noRot="1" noChangeAspect="1" noChangeArrowheads="1" noTextEdit="1"/>
          </p:cNvSpPr>
          <p:nvPr>
            <p:ph type="sldImg"/>
          </p:nvPr>
        </p:nvSpPr>
        <p:spPr>
          <a:xfrm>
            <a:off x="1141413" y="745927"/>
            <a:ext cx="4572000" cy="3729633"/>
          </a:xfrm>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678A61F-3663-5B4D-8B84-371CDB28001E}" type="slidenum">
              <a:rPr lang="en-US"/>
              <a:pPr eaLnBrk="1" hangingPunct="1"/>
              <a:t>32</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t>Each stage of the product life cycle requires a different communication strategy.</a:t>
            </a:r>
          </a:p>
          <a:p>
            <a:pPr eaLnBrk="1" hangingPunct="1"/>
            <a:endParaRPr lang="en-US"/>
          </a:p>
          <a:p>
            <a:pPr eaLnBrk="1" hangingPunct="1"/>
            <a:r>
              <a:rPr lang="en-US"/>
              <a:t>Growth- less information giving; more image building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0EF216A-DD73-8141-BDD8-081D8840415D}" type="slidenum">
              <a:rPr lang="en-US"/>
              <a:pPr eaLnBrk="1" hangingPunct="1"/>
              <a:t>33</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t>Maturity- defensive and holding operation</a:t>
            </a:r>
          </a:p>
          <a:p>
            <a:pPr eaLnBrk="1" hangingPunct="1"/>
            <a:endParaRPr lang="en-US"/>
          </a:p>
          <a:p>
            <a:pPr eaLnBrk="1" hangingPunct="1"/>
            <a:r>
              <a:rPr lang="en-US"/>
              <a:t>Blanket application of this model is not good; Coke is a mature brand that keeps reinventing tself to keep it relevant and appealing to the teenage section. So, if you follow their communication, you will find that they keep coming up with new ideas, themes, etc which might resemble communication for earlier stages.</a:t>
            </a:r>
          </a:p>
          <a:p>
            <a:pPr eaLnBrk="1" hangingPunct="1"/>
            <a:endParaRPr lang="en-US"/>
          </a:p>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fld id="{C847FB5E-7822-1845-8B06-E511919D6558}" type="slidenum">
              <a:rPr lang="en-US" sz="1200">
                <a:latin typeface="Arial" charset="0"/>
              </a:rPr>
              <a:pPr/>
              <a:t>36</a:t>
            </a:fld>
            <a:endParaRPr lang="en-US" sz="1200">
              <a:latin typeface="Arial" charset="0"/>
            </a:endParaRPr>
          </a:p>
        </p:txBody>
      </p:sp>
      <p:sp>
        <p:nvSpPr>
          <p:cNvPr id="59395" name="Rectangle 2"/>
          <p:cNvSpPr>
            <a:spLocks noGrp="1" noRot="1" noChangeAspect="1" noChangeArrowheads="1" noTextEdit="1"/>
          </p:cNvSpPr>
          <p:nvPr>
            <p:ph type="sldImg"/>
          </p:nvPr>
        </p:nvSpPr>
        <p:spPr>
          <a:xfrm>
            <a:off x="1146176" y="745927"/>
            <a:ext cx="4570413" cy="3727907"/>
          </a:xfrm>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fld id="{CD5C00AE-0561-E74B-B513-8C021DC8CB57}" type="slidenum">
              <a:rPr lang="en-US" sz="1200">
                <a:latin typeface="Arial" charset="0"/>
              </a:rPr>
              <a:pPr/>
              <a:t>38</a:t>
            </a:fld>
            <a:endParaRPr lang="en-US" sz="1200">
              <a:latin typeface="Arial" charset="0"/>
            </a:endParaRPr>
          </a:p>
        </p:txBody>
      </p:sp>
      <p:sp>
        <p:nvSpPr>
          <p:cNvPr id="60419" name="Rectangle 2"/>
          <p:cNvSpPr>
            <a:spLocks noGrp="1" noRot="1" noChangeAspect="1" noChangeArrowheads="1" noTextEdit="1"/>
          </p:cNvSpPr>
          <p:nvPr>
            <p:ph type="sldImg"/>
          </p:nvPr>
        </p:nvSpPr>
        <p:spPr>
          <a:xfrm>
            <a:off x="1146176" y="745927"/>
            <a:ext cx="4570413" cy="3727907"/>
          </a:xfrm>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a:solidFill>
                  <a:srgbClr val="FFFFFF"/>
                </a:solidFill>
              </a:defRPr>
            </a:lvl1pPr>
          </a:lstStyle>
          <a:p>
            <a:pPr>
              <a:defRPr/>
            </a:pPr>
            <a:fld id="{8888B650-E872-4330-923C-75F484921F7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8CE0304-B3B4-4527-9979-C6823460BD9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5772B4C3-2F84-4914-B2C1-DA4370C2444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B183B71A-FB0E-4598-9FF8-5EF43014402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9FF308AB-03B1-4CA7-9DD8-6341975E313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7DC40155-96FB-4DD1-B680-2D683808835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22C78D0-B313-4722-8C09-4472CEA3622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9868973-668C-413B-9E2D-B26E6D045C2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3EB77D45-438F-412D-B86F-6260B955B35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3" r:id="rId1"/>
    <p:sldLayoutId id="2147483702" r:id="rId2"/>
    <p:sldLayoutId id="2147483701" r:id="rId3"/>
    <p:sldLayoutId id="2147483700" r:id="rId4"/>
    <p:sldLayoutId id="2147483699" r:id="rId5"/>
    <p:sldLayoutId id="2147483698" r:id="rId6"/>
    <p:sldLayoutId id="2147483697" r:id="rId7"/>
    <p:sldLayoutId id="2147483696" r:id="rId8"/>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7.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Communication Strategy and IMC</a:t>
            </a:r>
            <a:endParaRPr lang="en-US" dirty="0"/>
          </a:p>
        </p:txBody>
      </p:sp>
      <p:sp>
        <p:nvSpPr>
          <p:cNvPr id="3" name="Subtitle 2"/>
          <p:cNvSpPr>
            <a:spLocks noGrp="1"/>
          </p:cNvSpPr>
          <p:nvPr>
            <p:ph type="subTitle" idx="1"/>
          </p:nvPr>
        </p:nvSpPr>
        <p:spPr/>
        <p:txBody>
          <a:bodyPr/>
          <a:lstStyle/>
          <a:p>
            <a:r>
              <a:rPr lang="en-US" dirty="0" smtClean="0"/>
              <a:t>MKT 460 (Strategic Marketing)</a:t>
            </a:r>
          </a:p>
          <a:p>
            <a:r>
              <a:rPr lang="en-US" dirty="0" err="1" smtClean="0"/>
              <a:t>Taufique</a:t>
            </a:r>
            <a:r>
              <a:rPr lang="en-US" dirty="0" smtClean="0"/>
              <a:t> </a:t>
            </a:r>
            <a:r>
              <a:rPr lang="en-US" dirty="0" err="1" smtClean="0"/>
              <a:t>Hossain</a:t>
            </a:r>
            <a:endParaRPr lang="en-US" dirty="0"/>
          </a:p>
        </p:txBody>
      </p:sp>
    </p:spTree>
    <p:extLst>
      <p:ext uri="{BB962C8B-B14F-4D97-AF65-F5344CB8AC3E}">
        <p14:creationId xmlns:p14="http://schemas.microsoft.com/office/powerpoint/2010/main" val="2624738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GB">
                <a:latin typeface="Calibri" charset="0"/>
              </a:rPr>
              <a:t>Key Characteristics of Tools</a:t>
            </a:r>
          </a:p>
        </p:txBody>
      </p:sp>
      <p:sp>
        <p:nvSpPr>
          <p:cNvPr id="23555" name="Content Placeholder 2"/>
          <p:cNvSpPr>
            <a:spLocks noGrp="1"/>
          </p:cNvSpPr>
          <p:nvPr>
            <p:ph idx="1"/>
          </p:nvPr>
        </p:nvSpPr>
        <p:spPr/>
        <p:txBody>
          <a:bodyPr/>
          <a:lstStyle/>
          <a:p>
            <a:pPr eaLnBrk="1" hangingPunct="1">
              <a:buFont typeface="Wingdings 2" charset="0"/>
              <a:buNone/>
            </a:pPr>
            <a:r>
              <a:rPr lang="en-GB" b="1">
                <a:latin typeface="Constantia" charset="0"/>
              </a:rPr>
              <a:t>PUBLIC RELATIONS</a:t>
            </a:r>
          </a:p>
          <a:p>
            <a:pPr eaLnBrk="1" hangingPunct="1"/>
            <a:r>
              <a:rPr lang="en-GB">
                <a:latin typeface="Constantia" charset="0"/>
              </a:rPr>
              <a:t>Non-personal </a:t>
            </a:r>
          </a:p>
          <a:p>
            <a:pPr eaLnBrk="1" hangingPunct="1"/>
            <a:r>
              <a:rPr lang="en-GB">
                <a:latin typeface="Constantia" charset="0"/>
              </a:rPr>
              <a:t>Wide range of tools available</a:t>
            </a:r>
          </a:p>
          <a:p>
            <a:pPr eaLnBrk="1" hangingPunct="1"/>
            <a:r>
              <a:rPr lang="en-GB">
                <a:latin typeface="Constantia" charset="0"/>
              </a:rPr>
              <a:t>High credibility</a:t>
            </a:r>
          </a:p>
          <a:p>
            <a:pPr eaLnBrk="1" hangingPunct="1"/>
            <a:r>
              <a:rPr lang="en-GB">
                <a:latin typeface="Constantia" charset="0"/>
              </a:rPr>
              <a:t>Low cost</a:t>
            </a:r>
          </a:p>
          <a:p>
            <a:pPr eaLnBrk="1" hangingPunct="1">
              <a:buFont typeface="Wingdings 2" charset="0"/>
              <a:buNone/>
            </a:pPr>
            <a:endParaRPr lang="en-GB">
              <a:latin typeface="Constantia" charset="0"/>
            </a:endParaRPr>
          </a:p>
          <a:p>
            <a:pPr eaLnBrk="1" hangingPunct="1"/>
            <a:endParaRPr lang="en-GB">
              <a:latin typeface="Constantia" charset="0"/>
            </a:endParaRPr>
          </a:p>
        </p:txBody>
      </p:sp>
    </p:spTree>
    <p:extLst>
      <p:ext uri="{BB962C8B-B14F-4D97-AF65-F5344CB8AC3E}">
        <p14:creationId xmlns:p14="http://schemas.microsoft.com/office/powerpoint/2010/main" val="488421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04800" y="5759450"/>
            <a:ext cx="8837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spcBef>
                <a:spcPct val="50000"/>
              </a:spcBef>
            </a:pPr>
            <a:r>
              <a:rPr lang="en-GB" b="1">
                <a:latin typeface="Arial" charset="0"/>
              </a:rPr>
              <a:t>Figure 1.3</a:t>
            </a:r>
            <a:r>
              <a:rPr lang="en-GB">
                <a:latin typeface="Arial" charset="0"/>
              </a:rPr>
              <a:t>  The relative effectiveness of the tools of the marketing communications mix Fill page 25</a:t>
            </a:r>
            <a:endParaRPr lang="en-GB" sz="1200" i="1">
              <a:latin typeface="Arial" charset="0"/>
            </a:endParaRPr>
          </a:p>
        </p:txBody>
      </p:sp>
      <p:pic>
        <p:nvPicPr>
          <p:cNvPr id="24579" name="Picture 3" descr="C01NF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575" y="823913"/>
            <a:ext cx="6884988"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7944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304800" y="5686425"/>
            <a:ext cx="8534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spcBef>
                <a:spcPct val="50000"/>
              </a:spcBef>
            </a:pPr>
            <a:r>
              <a:rPr lang="en-GB" sz="1800" b="1">
                <a:latin typeface="Arial" charset="0"/>
              </a:rPr>
              <a:t>Table 1.4</a:t>
            </a:r>
            <a:r>
              <a:rPr lang="en-GB" sz="1800">
                <a:latin typeface="Arial" charset="0"/>
              </a:rPr>
              <a:t>  The 4Cs Framework – a summary of the key characteristics of the tools of marketing communications Fill </a:t>
            </a:r>
            <a:endParaRPr lang="en-GB" sz="1800" i="1">
              <a:latin typeface="Arial" charset="0"/>
            </a:endParaRPr>
          </a:p>
        </p:txBody>
      </p:sp>
      <p:pic>
        <p:nvPicPr>
          <p:cNvPr id="34819" name="Picture 3" descr="C01NT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804863"/>
            <a:ext cx="8140700" cy="487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0905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chor="t"/>
          <a:lstStyle/>
          <a:p>
            <a:r>
              <a:rPr lang="en-US" dirty="0" smtClean="0"/>
              <a:t>Major communication tools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42629141"/>
              </p:ext>
            </p:extLst>
          </p:nvPr>
        </p:nvGraphicFramePr>
        <p:xfrm>
          <a:off x="304799" y="1142999"/>
          <a:ext cx="8610601" cy="5548821"/>
        </p:xfrm>
        <a:graphic>
          <a:graphicData uri="http://schemas.openxmlformats.org/drawingml/2006/table">
            <a:tbl>
              <a:tblPr firstRow="1" bandRow="1">
                <a:tableStyleId>{2D5ABB26-0587-4C30-8999-92F81FD0307C}</a:tableStyleId>
              </a:tblPr>
              <a:tblGrid>
                <a:gridCol w="1845129"/>
                <a:gridCol w="2193472"/>
                <a:gridCol w="4572000"/>
              </a:tblGrid>
              <a:tr h="399425">
                <a:tc>
                  <a:txBody>
                    <a:bodyPr/>
                    <a:lstStyle/>
                    <a:p>
                      <a:r>
                        <a:rPr lang="en-US" b="1" dirty="0" smtClean="0"/>
                        <a:t>Tool</a:t>
                      </a:r>
                      <a:endParaRPr lang="en-US" b="1"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b="1" dirty="0" smtClean="0"/>
                        <a:t>Use</a:t>
                      </a:r>
                      <a:endParaRPr lang="en-US" b="1"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b="1" dirty="0" smtClean="0"/>
                        <a:t>Examples</a:t>
                      </a:r>
                      <a:endParaRPr lang="en-US" b="1"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280348">
                <a:tc>
                  <a:txBody>
                    <a:bodyPr/>
                    <a:lstStyle/>
                    <a:p>
                      <a:r>
                        <a:rPr lang="en-US" dirty="0" smtClean="0"/>
                        <a:t>Advertising</a:t>
                      </a:r>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Efficiently gets message to large</a:t>
                      </a:r>
                      <a:r>
                        <a:rPr lang="en-US" baseline="0" dirty="0" smtClean="0"/>
                        <a:t> audience</a:t>
                      </a: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Television and radio commercials</a:t>
                      </a:r>
                      <a:r>
                        <a:rPr lang="en-US" baseline="0" dirty="0" smtClean="0"/>
                        <a:t> and new paper ads; paid search engine links; product and company brochures; billboards; transit ads; ads delivered by cell phone and emails</a:t>
                      </a:r>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84883">
                <a:tc>
                  <a:txBody>
                    <a:bodyPr/>
                    <a:lstStyle/>
                    <a:p>
                      <a:r>
                        <a:rPr lang="en-US" dirty="0" smtClean="0"/>
                        <a:t>Sales promotion</a:t>
                      </a:r>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Stimulate immediate purchase</a:t>
                      </a:r>
                      <a:r>
                        <a:rPr lang="en-US" baseline="0" dirty="0" smtClean="0"/>
                        <a:t>; reward repeat purchase</a:t>
                      </a: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Samples, coupons, premiums,</a:t>
                      </a:r>
                      <a:r>
                        <a:rPr lang="en-US" baseline="0" dirty="0" smtClean="0"/>
                        <a:t> contests, games, incentives</a:t>
                      </a:r>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84883">
                <a:tc>
                  <a:txBody>
                    <a:bodyPr/>
                    <a:lstStyle/>
                    <a:p>
                      <a:r>
                        <a:rPr lang="en-US" dirty="0" smtClean="0"/>
                        <a:t>Public relations</a:t>
                      </a:r>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Build positive image, strengthen ties with stakeholders</a:t>
                      </a: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Event sponsorship,</a:t>
                      </a:r>
                      <a:r>
                        <a:rPr lang="en-US" baseline="0" dirty="0" smtClean="0"/>
                        <a:t> news release, briefings, speeches and blogs, public appearance</a:t>
                      </a:r>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89418">
                <a:tc>
                  <a:txBody>
                    <a:bodyPr/>
                    <a:lstStyle/>
                    <a:p>
                      <a:r>
                        <a:rPr lang="en-US" dirty="0" smtClean="0"/>
                        <a:t>Direct marketing</a:t>
                      </a:r>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Reach target audience, encourage direct response</a:t>
                      </a: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Mail, email, telemarketing</a:t>
                      </a:r>
                      <a:r>
                        <a:rPr lang="en-US" baseline="0" dirty="0" smtClean="0"/>
                        <a:t> campaigns, printed and online catalog, direct response </a:t>
                      </a:r>
                      <a:r>
                        <a:rPr lang="en-US" baseline="0" dirty="0" err="1" smtClean="0"/>
                        <a:t>tv</a:t>
                      </a:r>
                      <a:r>
                        <a:rPr lang="en-US" baseline="0" dirty="0" smtClean="0"/>
                        <a:t> and radio</a:t>
                      </a:r>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84883">
                <a:tc>
                  <a:txBody>
                    <a:bodyPr/>
                    <a:lstStyle/>
                    <a:p>
                      <a:r>
                        <a:rPr lang="en-US" dirty="0" smtClean="0"/>
                        <a:t>Personal</a:t>
                      </a:r>
                      <a:r>
                        <a:rPr lang="en-US" baseline="0" dirty="0" smtClean="0"/>
                        <a:t> selling</a:t>
                      </a:r>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Reach customers one to one to make sales,</a:t>
                      </a:r>
                      <a:r>
                        <a:rPr lang="en-US" baseline="0" dirty="0" smtClean="0"/>
                        <a:t> strengthen relationships</a:t>
                      </a: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Sales appointment,</a:t>
                      </a:r>
                      <a:r>
                        <a:rPr lang="en-US" baseline="0" dirty="0" smtClean="0"/>
                        <a:t> sales meetings and presentation, online sales chat help</a:t>
                      </a:r>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25736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ln>
            <a:miter lim="800000"/>
            <a:headEnd/>
            <a:tailEnd/>
          </a:ln>
        </p:spPr>
        <p:txBody>
          <a:bodyPr/>
          <a:lstStyle/>
          <a:p>
            <a:pPr eaLnBrk="1" fontAlgn="auto" hangingPunct="1">
              <a:spcAft>
                <a:spcPts val="0"/>
              </a:spcAft>
              <a:defRPr/>
            </a:pPr>
            <a:r>
              <a:rPr lang="en-GB" altLang="zh-CN" dirty="0" smtClean="0">
                <a:ea typeface="宋体" pitchFamily="2" charset="-122"/>
              </a:rPr>
              <a:t>New Tools, New Media</a:t>
            </a:r>
            <a:endParaRPr lang="en-US" altLang="zh-CN" dirty="0">
              <a:ea typeface="宋体" pitchFamily="2" charset="-122"/>
            </a:endParaRPr>
          </a:p>
        </p:txBody>
      </p:sp>
      <p:pic>
        <p:nvPicPr>
          <p:cNvPr id="16387" name="Picture 3" descr="c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2887663" y="2362200"/>
            <a:ext cx="2843212" cy="327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 Box 4"/>
          <p:cNvSpPr txBox="1">
            <a:spLocks noChangeArrowheads="1"/>
          </p:cNvSpPr>
          <p:nvPr/>
        </p:nvSpPr>
        <p:spPr bwMode="auto">
          <a:xfrm>
            <a:off x="3059113" y="1785938"/>
            <a:ext cx="27368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Broadcast advertising (TV/radio)</a:t>
            </a:r>
          </a:p>
        </p:txBody>
      </p:sp>
      <p:sp>
        <p:nvSpPr>
          <p:cNvPr id="16389" name="Text Box 5"/>
          <p:cNvSpPr txBox="1">
            <a:spLocks noChangeArrowheads="1"/>
          </p:cNvSpPr>
          <p:nvPr/>
        </p:nvSpPr>
        <p:spPr bwMode="auto">
          <a:xfrm>
            <a:off x="1116013" y="5084763"/>
            <a:ext cx="1835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Point of purchase</a:t>
            </a:r>
            <a:endParaRPr lang="en-US" altLang="zh-CN" sz="1200" b="1">
              <a:latin typeface="Arial" charset="0"/>
              <a:ea typeface="宋体" charset="0"/>
              <a:cs typeface="宋体" charset="0"/>
            </a:endParaRPr>
          </a:p>
        </p:txBody>
      </p:sp>
      <p:sp>
        <p:nvSpPr>
          <p:cNvPr id="16390" name="Text Box 6"/>
          <p:cNvSpPr txBox="1">
            <a:spLocks noChangeArrowheads="1"/>
          </p:cNvSpPr>
          <p:nvPr/>
        </p:nvSpPr>
        <p:spPr bwMode="auto">
          <a:xfrm>
            <a:off x="5797550" y="2794000"/>
            <a:ext cx="23034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Website/on-line advertising</a:t>
            </a:r>
            <a:endParaRPr lang="en-US" altLang="zh-CN" sz="1200" b="1">
              <a:latin typeface="Arial" charset="0"/>
              <a:ea typeface="宋体" charset="0"/>
              <a:cs typeface="宋体" charset="0"/>
            </a:endParaRPr>
          </a:p>
        </p:txBody>
      </p:sp>
      <p:sp>
        <p:nvSpPr>
          <p:cNvPr id="16391" name="Text Box 7"/>
          <p:cNvSpPr txBox="1">
            <a:spLocks noChangeArrowheads="1"/>
          </p:cNvSpPr>
          <p:nvPr/>
        </p:nvSpPr>
        <p:spPr bwMode="auto">
          <a:xfrm>
            <a:off x="5222875" y="2217738"/>
            <a:ext cx="2374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Interactive/internet marketing</a:t>
            </a:r>
            <a:endParaRPr lang="en-US" altLang="zh-CN" sz="1200" b="1">
              <a:latin typeface="Arial" charset="0"/>
              <a:ea typeface="宋体" charset="0"/>
              <a:cs typeface="宋体" charset="0"/>
            </a:endParaRPr>
          </a:p>
        </p:txBody>
      </p:sp>
      <p:sp>
        <p:nvSpPr>
          <p:cNvPr id="16392" name="Text Box 8"/>
          <p:cNvSpPr txBox="1">
            <a:spLocks noChangeArrowheads="1"/>
          </p:cNvSpPr>
          <p:nvPr/>
        </p:nvSpPr>
        <p:spPr bwMode="auto">
          <a:xfrm>
            <a:off x="5724525" y="3225800"/>
            <a:ext cx="1835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Mobile/Wap</a:t>
            </a:r>
            <a:endParaRPr lang="en-US" altLang="zh-CN" sz="1200" b="1">
              <a:latin typeface="Arial" charset="0"/>
              <a:ea typeface="宋体" charset="0"/>
              <a:cs typeface="宋体" charset="0"/>
            </a:endParaRPr>
          </a:p>
        </p:txBody>
      </p:sp>
      <p:sp>
        <p:nvSpPr>
          <p:cNvPr id="16393" name="Text Box 9"/>
          <p:cNvSpPr txBox="1">
            <a:spLocks noChangeArrowheads="1"/>
          </p:cNvSpPr>
          <p:nvPr/>
        </p:nvSpPr>
        <p:spPr bwMode="auto">
          <a:xfrm>
            <a:off x="5868988" y="4365625"/>
            <a:ext cx="1835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Direct marketing</a:t>
            </a:r>
            <a:endParaRPr lang="en-US" altLang="zh-CN" sz="1200" b="1">
              <a:latin typeface="Arial" charset="0"/>
              <a:ea typeface="宋体" charset="0"/>
              <a:cs typeface="宋体" charset="0"/>
            </a:endParaRPr>
          </a:p>
        </p:txBody>
      </p:sp>
      <p:sp>
        <p:nvSpPr>
          <p:cNvPr id="16394" name="Text Box 10"/>
          <p:cNvSpPr txBox="1">
            <a:spLocks noChangeArrowheads="1"/>
          </p:cNvSpPr>
          <p:nvPr/>
        </p:nvSpPr>
        <p:spPr bwMode="auto">
          <a:xfrm>
            <a:off x="4932363" y="5589588"/>
            <a:ext cx="1835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Sales promotion</a:t>
            </a:r>
            <a:endParaRPr lang="en-US" altLang="zh-CN" sz="1200" b="1">
              <a:latin typeface="Arial" charset="0"/>
              <a:ea typeface="宋体" charset="0"/>
              <a:cs typeface="宋体" charset="0"/>
            </a:endParaRPr>
          </a:p>
        </p:txBody>
      </p:sp>
      <p:sp>
        <p:nvSpPr>
          <p:cNvPr id="16395" name="Text Box 11"/>
          <p:cNvSpPr txBox="1">
            <a:spLocks noChangeArrowheads="1"/>
          </p:cNvSpPr>
          <p:nvPr/>
        </p:nvSpPr>
        <p:spPr bwMode="auto">
          <a:xfrm>
            <a:off x="3348038" y="5876925"/>
            <a:ext cx="1835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Events &amp; sponsorship</a:t>
            </a:r>
            <a:endParaRPr lang="en-US" altLang="zh-CN" sz="1200" b="1">
              <a:latin typeface="Arial" charset="0"/>
              <a:ea typeface="宋体" charset="0"/>
              <a:cs typeface="宋体" charset="0"/>
            </a:endParaRPr>
          </a:p>
        </p:txBody>
      </p:sp>
      <p:sp>
        <p:nvSpPr>
          <p:cNvPr id="16396" name="Text Box 12"/>
          <p:cNvSpPr txBox="1">
            <a:spLocks noChangeArrowheads="1"/>
          </p:cNvSpPr>
          <p:nvPr/>
        </p:nvSpPr>
        <p:spPr bwMode="auto">
          <a:xfrm>
            <a:off x="5653088" y="5084763"/>
            <a:ext cx="1835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Product placement</a:t>
            </a:r>
            <a:endParaRPr lang="en-US" altLang="zh-CN" sz="1200" b="1">
              <a:latin typeface="Arial" charset="0"/>
              <a:ea typeface="宋体" charset="0"/>
              <a:cs typeface="宋体" charset="0"/>
            </a:endParaRPr>
          </a:p>
        </p:txBody>
      </p:sp>
      <p:sp>
        <p:nvSpPr>
          <p:cNvPr id="16397" name="Text Box 13"/>
          <p:cNvSpPr txBox="1">
            <a:spLocks noChangeArrowheads="1"/>
          </p:cNvSpPr>
          <p:nvPr/>
        </p:nvSpPr>
        <p:spPr bwMode="auto">
          <a:xfrm>
            <a:off x="1223963" y="4594225"/>
            <a:ext cx="1835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Publicity/PR</a:t>
            </a:r>
            <a:endParaRPr lang="en-US" altLang="zh-CN" sz="1200" b="1">
              <a:latin typeface="Arial" charset="0"/>
              <a:ea typeface="宋体" charset="0"/>
              <a:cs typeface="宋体" charset="0"/>
            </a:endParaRPr>
          </a:p>
        </p:txBody>
      </p:sp>
      <p:sp>
        <p:nvSpPr>
          <p:cNvPr id="16398" name="Text Box 14"/>
          <p:cNvSpPr txBox="1">
            <a:spLocks noChangeArrowheads="1"/>
          </p:cNvSpPr>
          <p:nvPr/>
        </p:nvSpPr>
        <p:spPr bwMode="auto">
          <a:xfrm>
            <a:off x="5834063" y="3789363"/>
            <a:ext cx="1835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Telemarketing</a:t>
            </a:r>
            <a:endParaRPr lang="en-US" altLang="zh-CN" sz="1200" b="1">
              <a:latin typeface="Arial" charset="0"/>
              <a:ea typeface="宋体" charset="0"/>
              <a:cs typeface="宋体" charset="0"/>
            </a:endParaRPr>
          </a:p>
        </p:txBody>
      </p:sp>
      <p:sp>
        <p:nvSpPr>
          <p:cNvPr id="16399" name="Text Box 15"/>
          <p:cNvSpPr txBox="1">
            <a:spLocks noChangeArrowheads="1"/>
          </p:cNvSpPr>
          <p:nvPr/>
        </p:nvSpPr>
        <p:spPr bwMode="auto">
          <a:xfrm>
            <a:off x="1728788" y="5661025"/>
            <a:ext cx="1835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Word of mouth</a:t>
            </a:r>
            <a:endParaRPr lang="en-US" altLang="zh-CN" sz="1200" b="1">
              <a:latin typeface="Arial" charset="0"/>
              <a:ea typeface="宋体" charset="0"/>
              <a:cs typeface="宋体" charset="0"/>
            </a:endParaRPr>
          </a:p>
        </p:txBody>
      </p:sp>
      <p:sp>
        <p:nvSpPr>
          <p:cNvPr id="16400" name="Text Box 16"/>
          <p:cNvSpPr txBox="1">
            <a:spLocks noChangeArrowheads="1"/>
          </p:cNvSpPr>
          <p:nvPr/>
        </p:nvSpPr>
        <p:spPr bwMode="auto">
          <a:xfrm>
            <a:off x="900113" y="3514725"/>
            <a:ext cx="1835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Personal selling</a:t>
            </a:r>
            <a:endParaRPr lang="en-US" altLang="zh-CN" sz="1200" b="1">
              <a:latin typeface="Arial" charset="0"/>
              <a:ea typeface="宋体" charset="0"/>
              <a:cs typeface="宋体" charset="0"/>
            </a:endParaRPr>
          </a:p>
        </p:txBody>
      </p:sp>
      <p:sp>
        <p:nvSpPr>
          <p:cNvPr id="16401" name="Text Box 17"/>
          <p:cNvSpPr txBox="1">
            <a:spLocks noChangeArrowheads="1"/>
          </p:cNvSpPr>
          <p:nvPr/>
        </p:nvSpPr>
        <p:spPr bwMode="auto">
          <a:xfrm>
            <a:off x="1116013" y="4017963"/>
            <a:ext cx="1835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Packaging</a:t>
            </a:r>
            <a:endParaRPr lang="en-US" altLang="zh-CN" sz="1200" b="1">
              <a:latin typeface="Arial" charset="0"/>
              <a:ea typeface="宋体" charset="0"/>
              <a:cs typeface="宋体" charset="0"/>
            </a:endParaRPr>
          </a:p>
        </p:txBody>
      </p:sp>
      <p:sp>
        <p:nvSpPr>
          <p:cNvPr id="16402" name="Text Box 18"/>
          <p:cNvSpPr txBox="1">
            <a:spLocks noChangeArrowheads="1"/>
          </p:cNvSpPr>
          <p:nvPr/>
        </p:nvSpPr>
        <p:spPr bwMode="auto">
          <a:xfrm>
            <a:off x="971550" y="2852738"/>
            <a:ext cx="1835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Outdoor/billboards</a:t>
            </a:r>
            <a:endParaRPr lang="en-US" altLang="zh-CN" sz="1200" b="1">
              <a:latin typeface="Arial" charset="0"/>
              <a:ea typeface="宋体" charset="0"/>
              <a:cs typeface="宋体" charset="0"/>
            </a:endParaRPr>
          </a:p>
        </p:txBody>
      </p:sp>
      <p:sp>
        <p:nvSpPr>
          <p:cNvPr id="16403" name="Text Box 19"/>
          <p:cNvSpPr txBox="1">
            <a:spLocks noChangeArrowheads="1"/>
          </p:cNvSpPr>
          <p:nvPr/>
        </p:nvSpPr>
        <p:spPr bwMode="auto">
          <a:xfrm>
            <a:off x="538163" y="2205038"/>
            <a:ext cx="30257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lgn="ctr" eaLnBrk="1" hangingPunct="1">
              <a:spcBef>
                <a:spcPct val="50000"/>
              </a:spcBef>
            </a:pPr>
            <a:r>
              <a:rPr lang="en-GB" altLang="zh-CN" sz="1200" b="1">
                <a:latin typeface="Arial" charset="0"/>
                <a:ea typeface="宋体" charset="0"/>
                <a:cs typeface="宋体" charset="0"/>
              </a:rPr>
              <a:t>Print advertising (newspaper/magazine)</a:t>
            </a:r>
            <a:endParaRPr lang="en-US" altLang="zh-CN" sz="1200" b="1">
              <a:latin typeface="Arial" charset="0"/>
              <a:ea typeface="宋体" charset="0"/>
              <a:cs typeface="宋体" charset="0"/>
            </a:endParaRPr>
          </a:p>
        </p:txBody>
      </p:sp>
    </p:spTree>
    <p:extLst>
      <p:ext uri="{BB962C8B-B14F-4D97-AF65-F5344CB8AC3E}">
        <p14:creationId xmlns:p14="http://schemas.microsoft.com/office/powerpoint/2010/main" val="30913136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a:latin typeface="Calibri" charset="0"/>
              </a:rPr>
              <a:t>Product Placement</a:t>
            </a:r>
            <a:endParaRPr lang="en-US">
              <a:latin typeface="Calibri" charset="0"/>
            </a:endParaRPr>
          </a:p>
        </p:txBody>
      </p:sp>
      <p:pic>
        <p:nvPicPr>
          <p:cNvPr id="17412" name="Picture 4" descr="JACKBAUERPHO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1947863"/>
            <a:ext cx="5257800" cy="342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9417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sz="3200">
                <a:latin typeface="Calibri" charset="0"/>
              </a:rPr>
              <a:t>The Marketing Communications Planning Process</a:t>
            </a:r>
            <a:endParaRPr lang="en-US" sz="3200">
              <a:latin typeface="Calibri" charset="0"/>
            </a:endParaRPr>
          </a:p>
        </p:txBody>
      </p:sp>
      <p:sp>
        <p:nvSpPr>
          <p:cNvPr id="10243" name="Rectangle 3"/>
          <p:cNvSpPr>
            <a:spLocks noGrp="1" noChangeArrowheads="1"/>
          </p:cNvSpPr>
          <p:nvPr>
            <p:ph idx="1"/>
          </p:nvPr>
        </p:nvSpPr>
        <p:spPr/>
        <p:txBody>
          <a:bodyPr/>
          <a:lstStyle/>
          <a:p>
            <a:pPr eaLnBrk="1" hangingPunct="1">
              <a:lnSpc>
                <a:spcPct val="90000"/>
              </a:lnSpc>
            </a:pPr>
            <a:r>
              <a:rPr lang="en-GB" sz="2800">
                <a:latin typeface="Constantia" charset="0"/>
              </a:rPr>
              <a:t>Context analysis</a:t>
            </a:r>
          </a:p>
          <a:p>
            <a:pPr eaLnBrk="1" hangingPunct="1">
              <a:lnSpc>
                <a:spcPct val="90000"/>
              </a:lnSpc>
            </a:pPr>
            <a:r>
              <a:rPr lang="en-GB" sz="2800">
                <a:latin typeface="Constantia" charset="0"/>
              </a:rPr>
              <a:t>Communication objectives</a:t>
            </a:r>
          </a:p>
          <a:p>
            <a:pPr eaLnBrk="1" hangingPunct="1">
              <a:lnSpc>
                <a:spcPct val="90000"/>
              </a:lnSpc>
            </a:pPr>
            <a:r>
              <a:rPr lang="en-GB" sz="2800">
                <a:latin typeface="Constantia" charset="0"/>
              </a:rPr>
              <a:t>Marketing communications strategy</a:t>
            </a:r>
          </a:p>
          <a:p>
            <a:pPr eaLnBrk="1" hangingPunct="1">
              <a:lnSpc>
                <a:spcPct val="90000"/>
              </a:lnSpc>
            </a:pPr>
            <a:r>
              <a:rPr lang="en-GB" sz="2800">
                <a:latin typeface="Constantia" charset="0"/>
              </a:rPr>
              <a:t>Communications mix [tools and media]</a:t>
            </a:r>
          </a:p>
          <a:p>
            <a:pPr eaLnBrk="1" hangingPunct="1">
              <a:lnSpc>
                <a:spcPct val="90000"/>
              </a:lnSpc>
            </a:pPr>
            <a:r>
              <a:rPr lang="en-GB" sz="2800">
                <a:latin typeface="Constantia" charset="0"/>
              </a:rPr>
              <a:t>Scheduling and Implementation</a:t>
            </a:r>
          </a:p>
          <a:p>
            <a:pPr eaLnBrk="1" hangingPunct="1">
              <a:lnSpc>
                <a:spcPct val="90000"/>
              </a:lnSpc>
            </a:pPr>
            <a:r>
              <a:rPr lang="en-GB" sz="2800">
                <a:latin typeface="Constantia" charset="0"/>
              </a:rPr>
              <a:t>Resources</a:t>
            </a:r>
          </a:p>
          <a:p>
            <a:pPr eaLnBrk="1" hangingPunct="1">
              <a:lnSpc>
                <a:spcPct val="90000"/>
              </a:lnSpc>
            </a:pPr>
            <a:r>
              <a:rPr lang="en-GB" sz="2800">
                <a:latin typeface="Constantia" charset="0"/>
              </a:rPr>
              <a:t>Evaluation and control</a:t>
            </a:r>
          </a:p>
          <a:p>
            <a:pPr eaLnBrk="1" hangingPunct="1">
              <a:lnSpc>
                <a:spcPct val="90000"/>
              </a:lnSpc>
            </a:pPr>
            <a:r>
              <a:rPr lang="en-GB" sz="2800">
                <a:latin typeface="Constantia" charset="0"/>
              </a:rPr>
              <a:t>Feedback</a:t>
            </a:r>
            <a:endParaRPr lang="en-US" sz="2800">
              <a:latin typeface="Constantia" charset="0"/>
            </a:endParaRPr>
          </a:p>
        </p:txBody>
      </p:sp>
    </p:spTree>
    <p:extLst>
      <p:ext uri="{BB962C8B-B14F-4D97-AF65-F5344CB8AC3E}">
        <p14:creationId xmlns:p14="http://schemas.microsoft.com/office/powerpoint/2010/main" val="1008352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atin typeface="Calibri" charset="0"/>
              </a:rPr>
              <a:t>Context Analysis</a:t>
            </a:r>
            <a:endParaRPr lang="en-US">
              <a:latin typeface="Calibri" charset="0"/>
            </a:endParaRPr>
          </a:p>
        </p:txBody>
      </p:sp>
      <p:sp>
        <p:nvSpPr>
          <p:cNvPr id="11267" name="Rectangle 3"/>
          <p:cNvSpPr>
            <a:spLocks noGrp="1" noChangeArrowheads="1"/>
          </p:cNvSpPr>
          <p:nvPr>
            <p:ph idx="1"/>
          </p:nvPr>
        </p:nvSpPr>
        <p:spPr/>
        <p:txBody>
          <a:bodyPr/>
          <a:lstStyle/>
          <a:p>
            <a:pPr eaLnBrk="1" hangingPunct="1">
              <a:lnSpc>
                <a:spcPct val="90000"/>
              </a:lnSpc>
            </a:pPr>
            <a:r>
              <a:rPr lang="en-GB" sz="2800" dirty="0">
                <a:latin typeface="Constantia" charset="0"/>
              </a:rPr>
              <a:t>Can relate to environmental analysis undertaken by marketing&gt;</a:t>
            </a:r>
          </a:p>
          <a:p>
            <a:pPr eaLnBrk="1" hangingPunct="1">
              <a:lnSpc>
                <a:spcPct val="90000"/>
              </a:lnSpc>
              <a:buFont typeface="Wingdings" charset="0"/>
              <a:buNone/>
            </a:pPr>
            <a:r>
              <a:rPr lang="en-GB" sz="2800" dirty="0">
                <a:latin typeface="Constantia" charset="0"/>
              </a:rPr>
              <a:t>   SWOT PEST</a:t>
            </a:r>
          </a:p>
          <a:p>
            <a:pPr eaLnBrk="1" hangingPunct="1">
              <a:lnSpc>
                <a:spcPct val="90000"/>
              </a:lnSpc>
            </a:pPr>
            <a:r>
              <a:rPr lang="en-GB" sz="2800" dirty="0">
                <a:latin typeface="Constantia" charset="0"/>
              </a:rPr>
              <a:t>Should adopt a communications focus:</a:t>
            </a:r>
          </a:p>
          <a:p>
            <a:pPr eaLnBrk="1" hangingPunct="1">
              <a:lnSpc>
                <a:spcPct val="90000"/>
              </a:lnSpc>
              <a:buFont typeface="Wingdings" charset="0"/>
              <a:buNone/>
            </a:pPr>
            <a:r>
              <a:rPr lang="en-GB" sz="2800" dirty="0">
                <a:latin typeface="Constantia" charset="0"/>
              </a:rPr>
              <a:t>  Customer </a:t>
            </a:r>
            <a:r>
              <a:rPr lang="en-GB" sz="2800" dirty="0" smtClean="0">
                <a:latin typeface="Constantia" charset="0"/>
              </a:rPr>
              <a:t>-Segmentation</a:t>
            </a:r>
            <a:endParaRPr lang="en-GB" sz="2800" dirty="0">
              <a:latin typeface="Constantia" charset="0"/>
            </a:endParaRPr>
          </a:p>
          <a:p>
            <a:pPr eaLnBrk="1" hangingPunct="1">
              <a:lnSpc>
                <a:spcPct val="90000"/>
              </a:lnSpc>
              <a:buFont typeface="Wingdings" charset="0"/>
              <a:buNone/>
            </a:pPr>
            <a:r>
              <a:rPr lang="en-GB" sz="2800" dirty="0">
                <a:latin typeface="Constantia" charset="0"/>
              </a:rPr>
              <a:t> </a:t>
            </a:r>
            <a:r>
              <a:rPr lang="en-GB" sz="2800" dirty="0" smtClean="0">
                <a:latin typeface="Constantia" charset="0"/>
              </a:rPr>
              <a:t> Business – Corporate and marketing strategy, 			Competitor analysis</a:t>
            </a:r>
            <a:endParaRPr lang="en-GB" sz="2800" dirty="0">
              <a:latin typeface="Constantia" charset="0"/>
            </a:endParaRPr>
          </a:p>
          <a:p>
            <a:pPr eaLnBrk="1" hangingPunct="1">
              <a:lnSpc>
                <a:spcPct val="90000"/>
              </a:lnSpc>
              <a:buFont typeface="Wingdings" charset="0"/>
              <a:buNone/>
            </a:pPr>
            <a:r>
              <a:rPr lang="en-GB" sz="2800" dirty="0">
                <a:latin typeface="Constantia" charset="0"/>
              </a:rPr>
              <a:t> </a:t>
            </a:r>
            <a:r>
              <a:rPr lang="en-GB" sz="2800" dirty="0" smtClean="0">
                <a:latin typeface="Constantia" charset="0"/>
              </a:rPr>
              <a:t> Internal – Financial, Culture, Value, Marketing 		expertise</a:t>
            </a:r>
            <a:endParaRPr lang="en-GB" sz="2800" dirty="0">
              <a:latin typeface="Constantia" charset="0"/>
            </a:endParaRPr>
          </a:p>
          <a:p>
            <a:pPr eaLnBrk="1" hangingPunct="1">
              <a:lnSpc>
                <a:spcPct val="90000"/>
              </a:lnSpc>
              <a:buFont typeface="Wingdings" charset="0"/>
              <a:buNone/>
            </a:pPr>
            <a:r>
              <a:rPr lang="en-GB" sz="2800" dirty="0">
                <a:latin typeface="Constantia" charset="0"/>
              </a:rPr>
              <a:t>  </a:t>
            </a:r>
            <a:r>
              <a:rPr lang="en-GB" sz="2800" dirty="0" smtClean="0">
                <a:latin typeface="Constantia" charset="0"/>
              </a:rPr>
              <a:t>External – Stakeholders, PEST</a:t>
            </a:r>
            <a:endParaRPr lang="en-GB" sz="2800" dirty="0">
              <a:latin typeface="Constantia" charset="0"/>
            </a:endParaRPr>
          </a:p>
          <a:p>
            <a:pPr eaLnBrk="1" hangingPunct="1">
              <a:lnSpc>
                <a:spcPct val="90000"/>
              </a:lnSpc>
              <a:buFont typeface="Wingdings" charset="0"/>
              <a:buNone/>
            </a:pPr>
            <a:r>
              <a:rPr lang="en-GB" sz="2800" dirty="0">
                <a:latin typeface="Constantia" charset="0"/>
              </a:rPr>
              <a:t>  </a:t>
            </a:r>
            <a:endParaRPr lang="en-US" sz="2800" dirty="0">
              <a:latin typeface="Constantia" charset="0"/>
            </a:endParaRPr>
          </a:p>
        </p:txBody>
      </p:sp>
    </p:spTree>
    <p:extLst>
      <p:ext uri="{BB962C8B-B14F-4D97-AF65-F5344CB8AC3E}">
        <p14:creationId xmlns:p14="http://schemas.microsoft.com/office/powerpoint/2010/main" val="11448909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sz="3600">
                <a:latin typeface="Calibri" charset="0"/>
              </a:rPr>
              <a:t>Lucozade Sport: Award Winning Campaign</a:t>
            </a:r>
          </a:p>
        </p:txBody>
      </p:sp>
      <p:pic>
        <p:nvPicPr>
          <p:cNvPr id="12291" name="Content Placeholder 3" descr="Lucozadelogo.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357313" y="2143125"/>
            <a:ext cx="7143750" cy="4357688"/>
          </a:xfrm>
        </p:spPr>
      </p:pic>
    </p:spTree>
    <p:extLst>
      <p:ext uri="{BB962C8B-B14F-4D97-AF65-F5344CB8AC3E}">
        <p14:creationId xmlns:p14="http://schemas.microsoft.com/office/powerpoint/2010/main" val="2907037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descr="Newsprint"/>
          <p:cNvSpPr>
            <a:spLocks noChangeArrowheads="1"/>
          </p:cNvSpPr>
          <p:nvPr/>
        </p:nvSpPr>
        <p:spPr bwMode="auto">
          <a:xfrm>
            <a:off x="1428750" y="5214938"/>
            <a:ext cx="1008063" cy="1150937"/>
          </a:xfrm>
          <a:prstGeom prst="rect">
            <a:avLst/>
          </a:prstGeom>
          <a:blipFill dpi="0" rotWithShape="1">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GB"/>
          </a:p>
        </p:txBody>
      </p:sp>
      <p:sp>
        <p:nvSpPr>
          <p:cNvPr id="13315" name="Rectangle 3"/>
          <p:cNvSpPr>
            <a:spLocks noGrp="1" noChangeArrowheads="1"/>
          </p:cNvSpPr>
          <p:nvPr>
            <p:ph type="title"/>
          </p:nvPr>
        </p:nvSpPr>
        <p:spPr>
          <a:xfrm>
            <a:off x="457200" y="277813"/>
            <a:ext cx="8229600" cy="701675"/>
          </a:xfrm>
          <a:ln>
            <a:miter lim="800000"/>
            <a:headEnd/>
            <a:tailEnd/>
          </a:ln>
        </p:spPr>
        <p:txBody>
          <a:bodyPr>
            <a:normAutofit fontScale="90000"/>
          </a:bodyPr>
          <a:lstStyle/>
          <a:p>
            <a:pPr eaLnBrk="1" fontAlgn="auto" hangingPunct="1">
              <a:spcAft>
                <a:spcPts val="0"/>
              </a:spcAft>
              <a:defRPr/>
            </a:pPr>
            <a:r>
              <a:rPr lang="en-GB" altLang="zh-CN" sz="3200" dirty="0" err="1" smtClean="0">
                <a:ea typeface="宋体" pitchFamily="2" charset="-122"/>
              </a:rPr>
              <a:t>Lucozade</a:t>
            </a:r>
            <a:r>
              <a:rPr lang="en-GB" altLang="zh-CN" sz="3200" dirty="0" smtClean="0">
                <a:ea typeface="宋体" pitchFamily="2" charset="-122"/>
              </a:rPr>
              <a:t> Sport: Understanding the market context</a:t>
            </a:r>
            <a:endParaRPr lang="en-US" altLang="zh-CN" sz="3200" dirty="0">
              <a:ea typeface="宋体" pitchFamily="2" charset="-122"/>
            </a:endParaRPr>
          </a:p>
        </p:txBody>
      </p:sp>
      <p:sp>
        <p:nvSpPr>
          <p:cNvPr id="13316" name="Rectangle 4"/>
          <p:cNvSpPr>
            <a:spLocks noChangeArrowheads="1"/>
          </p:cNvSpPr>
          <p:nvPr/>
        </p:nvSpPr>
        <p:spPr bwMode="auto">
          <a:xfrm>
            <a:off x="1403350" y="1700213"/>
            <a:ext cx="7416800" cy="4679950"/>
          </a:xfrm>
          <a:prstGeom prst="rect">
            <a:avLst/>
          </a:prstGeom>
          <a:noFill/>
          <a:ln w="571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13317" name="Line 5"/>
          <p:cNvSpPr>
            <a:spLocks noChangeShapeType="1"/>
          </p:cNvSpPr>
          <p:nvPr/>
        </p:nvSpPr>
        <p:spPr bwMode="auto">
          <a:xfrm>
            <a:off x="6732588" y="981075"/>
            <a:ext cx="0" cy="5876925"/>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18" name="Line 6"/>
          <p:cNvSpPr>
            <a:spLocks noChangeShapeType="1"/>
          </p:cNvSpPr>
          <p:nvPr/>
        </p:nvSpPr>
        <p:spPr bwMode="auto">
          <a:xfrm>
            <a:off x="539750" y="3141663"/>
            <a:ext cx="619283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19" name="Line 7"/>
          <p:cNvSpPr>
            <a:spLocks noChangeShapeType="1"/>
          </p:cNvSpPr>
          <p:nvPr/>
        </p:nvSpPr>
        <p:spPr bwMode="auto">
          <a:xfrm>
            <a:off x="539750" y="3860800"/>
            <a:ext cx="619283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0" name="Line 8"/>
          <p:cNvSpPr>
            <a:spLocks noChangeShapeType="1"/>
          </p:cNvSpPr>
          <p:nvPr/>
        </p:nvSpPr>
        <p:spPr bwMode="auto">
          <a:xfrm>
            <a:off x="539750" y="4437063"/>
            <a:ext cx="619283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1" name="Line 9"/>
          <p:cNvSpPr>
            <a:spLocks noChangeShapeType="1"/>
          </p:cNvSpPr>
          <p:nvPr/>
        </p:nvSpPr>
        <p:spPr bwMode="auto">
          <a:xfrm>
            <a:off x="539750" y="5084763"/>
            <a:ext cx="619283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2" name="Line 10"/>
          <p:cNvSpPr>
            <a:spLocks noChangeShapeType="1"/>
          </p:cNvSpPr>
          <p:nvPr/>
        </p:nvSpPr>
        <p:spPr bwMode="auto">
          <a:xfrm>
            <a:off x="4500563" y="4437063"/>
            <a:ext cx="0" cy="64770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3" name="Line 11"/>
          <p:cNvSpPr>
            <a:spLocks noChangeShapeType="1"/>
          </p:cNvSpPr>
          <p:nvPr/>
        </p:nvSpPr>
        <p:spPr bwMode="auto">
          <a:xfrm>
            <a:off x="3924300" y="5084763"/>
            <a:ext cx="0" cy="1773237"/>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Line 12"/>
          <p:cNvSpPr>
            <a:spLocks noChangeShapeType="1"/>
          </p:cNvSpPr>
          <p:nvPr/>
        </p:nvSpPr>
        <p:spPr bwMode="auto">
          <a:xfrm>
            <a:off x="3348038" y="5084763"/>
            <a:ext cx="0" cy="1296987"/>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5" name="Line 13"/>
          <p:cNvSpPr>
            <a:spLocks noChangeShapeType="1"/>
          </p:cNvSpPr>
          <p:nvPr/>
        </p:nvSpPr>
        <p:spPr bwMode="auto">
          <a:xfrm>
            <a:off x="2555875" y="5084763"/>
            <a:ext cx="0" cy="1296987"/>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6" name="Text Box 14"/>
          <p:cNvSpPr txBox="1">
            <a:spLocks noChangeArrowheads="1"/>
          </p:cNvSpPr>
          <p:nvPr/>
        </p:nvSpPr>
        <p:spPr bwMode="auto">
          <a:xfrm>
            <a:off x="2339975" y="6446838"/>
            <a:ext cx="10080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a:solidFill>
                  <a:srgbClr val="0000CC"/>
                </a:solidFill>
                <a:latin typeface="Arial" charset="0"/>
                <a:ea typeface="宋体" charset="0"/>
                <a:cs typeface="宋体" charset="0"/>
              </a:rPr>
              <a:t>Energy</a:t>
            </a:r>
            <a:endParaRPr lang="en-US" altLang="zh-CN" sz="1800" b="1">
              <a:solidFill>
                <a:srgbClr val="0000CC"/>
              </a:solidFill>
              <a:latin typeface="Arial" charset="0"/>
              <a:ea typeface="宋体" charset="0"/>
              <a:cs typeface="宋体" charset="0"/>
            </a:endParaRPr>
          </a:p>
        </p:txBody>
      </p:sp>
      <p:sp>
        <p:nvSpPr>
          <p:cNvPr id="13327" name="Text Box 15"/>
          <p:cNvSpPr txBox="1">
            <a:spLocks noChangeArrowheads="1"/>
          </p:cNvSpPr>
          <p:nvPr/>
        </p:nvSpPr>
        <p:spPr bwMode="auto">
          <a:xfrm>
            <a:off x="4643438" y="6453188"/>
            <a:ext cx="1571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a:solidFill>
                  <a:srgbClr val="0000CC"/>
                </a:solidFill>
                <a:latin typeface="Arial" charset="0"/>
                <a:ea typeface="宋体" charset="0"/>
                <a:cs typeface="宋体" charset="0"/>
              </a:rPr>
              <a:t>Non-energy</a:t>
            </a:r>
            <a:endParaRPr lang="en-US" altLang="zh-CN" sz="1800" b="1">
              <a:solidFill>
                <a:srgbClr val="0000CC"/>
              </a:solidFill>
              <a:latin typeface="Arial" charset="0"/>
              <a:ea typeface="宋体" charset="0"/>
              <a:cs typeface="宋体" charset="0"/>
            </a:endParaRPr>
          </a:p>
        </p:txBody>
      </p:sp>
      <p:sp>
        <p:nvSpPr>
          <p:cNvPr id="13328" name="Text Box 16"/>
          <p:cNvSpPr txBox="1">
            <a:spLocks noChangeArrowheads="1"/>
          </p:cNvSpPr>
          <p:nvPr/>
        </p:nvSpPr>
        <p:spPr bwMode="auto">
          <a:xfrm>
            <a:off x="2843213" y="1262063"/>
            <a:ext cx="2089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a:solidFill>
                  <a:srgbClr val="0000CC"/>
                </a:solidFill>
                <a:latin typeface="Arial" charset="0"/>
                <a:ea typeface="宋体" charset="0"/>
                <a:cs typeface="宋体" charset="0"/>
              </a:rPr>
              <a:t>Non-alcoholic</a:t>
            </a:r>
            <a:endParaRPr lang="en-US" altLang="zh-CN" sz="1800" b="1">
              <a:solidFill>
                <a:srgbClr val="0000CC"/>
              </a:solidFill>
              <a:latin typeface="Arial" charset="0"/>
              <a:ea typeface="宋体" charset="0"/>
              <a:cs typeface="宋体" charset="0"/>
            </a:endParaRPr>
          </a:p>
        </p:txBody>
      </p:sp>
      <p:sp>
        <p:nvSpPr>
          <p:cNvPr id="13329" name="Text Box 17"/>
          <p:cNvSpPr txBox="1">
            <a:spLocks noChangeArrowheads="1"/>
          </p:cNvSpPr>
          <p:nvPr/>
        </p:nvSpPr>
        <p:spPr bwMode="auto">
          <a:xfrm>
            <a:off x="-36513" y="5445125"/>
            <a:ext cx="1476376"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a:solidFill>
                  <a:srgbClr val="0000CC"/>
                </a:solidFill>
                <a:latin typeface="Arial" charset="0"/>
                <a:ea typeface="宋体" charset="0"/>
                <a:cs typeface="宋体" charset="0"/>
              </a:rPr>
              <a:t>Carbonated soft drink</a:t>
            </a:r>
            <a:endParaRPr lang="en-US" altLang="zh-CN" sz="1800" b="1">
              <a:solidFill>
                <a:srgbClr val="0000CC"/>
              </a:solidFill>
              <a:latin typeface="Arial" charset="0"/>
              <a:ea typeface="宋体" charset="0"/>
              <a:cs typeface="宋体" charset="0"/>
            </a:endParaRPr>
          </a:p>
        </p:txBody>
      </p:sp>
      <p:sp>
        <p:nvSpPr>
          <p:cNvPr id="13330" name="Text Box 18"/>
          <p:cNvSpPr txBox="1">
            <a:spLocks noChangeArrowheads="1"/>
          </p:cNvSpPr>
          <p:nvPr/>
        </p:nvSpPr>
        <p:spPr bwMode="auto">
          <a:xfrm>
            <a:off x="7164388" y="1262063"/>
            <a:ext cx="13684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a:solidFill>
                  <a:srgbClr val="0000CC"/>
                </a:solidFill>
                <a:latin typeface="Arial" charset="0"/>
                <a:ea typeface="宋体" charset="0"/>
                <a:cs typeface="宋体" charset="0"/>
              </a:rPr>
              <a:t>Alcoholic</a:t>
            </a:r>
            <a:endParaRPr lang="en-US" altLang="zh-CN" sz="1800" b="1">
              <a:solidFill>
                <a:srgbClr val="0000CC"/>
              </a:solidFill>
              <a:latin typeface="Arial" charset="0"/>
              <a:ea typeface="宋体" charset="0"/>
              <a:cs typeface="宋体" charset="0"/>
            </a:endParaRPr>
          </a:p>
        </p:txBody>
      </p:sp>
      <p:sp>
        <p:nvSpPr>
          <p:cNvPr id="13331" name="Text Box 19"/>
          <p:cNvSpPr txBox="1">
            <a:spLocks noChangeArrowheads="1"/>
          </p:cNvSpPr>
          <p:nvPr/>
        </p:nvSpPr>
        <p:spPr bwMode="auto">
          <a:xfrm>
            <a:off x="3419475" y="2349500"/>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i="1">
                <a:solidFill>
                  <a:srgbClr val="FF0000"/>
                </a:solidFill>
                <a:latin typeface="Arial" charset="0"/>
                <a:ea typeface="宋体" charset="0"/>
                <a:cs typeface="宋体" charset="0"/>
              </a:rPr>
              <a:t>Water</a:t>
            </a:r>
            <a:endParaRPr lang="en-US" altLang="zh-CN" sz="1800" b="1" i="1">
              <a:solidFill>
                <a:srgbClr val="FF0000"/>
              </a:solidFill>
              <a:latin typeface="Arial" charset="0"/>
              <a:ea typeface="宋体" charset="0"/>
              <a:cs typeface="宋体" charset="0"/>
            </a:endParaRPr>
          </a:p>
        </p:txBody>
      </p:sp>
      <p:sp>
        <p:nvSpPr>
          <p:cNvPr id="13332" name="Text Box 20"/>
          <p:cNvSpPr txBox="1">
            <a:spLocks noChangeArrowheads="1"/>
          </p:cNvSpPr>
          <p:nvPr/>
        </p:nvSpPr>
        <p:spPr bwMode="auto">
          <a:xfrm>
            <a:off x="1258888" y="5373688"/>
            <a:ext cx="1384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i="1">
                <a:solidFill>
                  <a:srgbClr val="FF0000"/>
                </a:solidFill>
                <a:latin typeface="Arial" charset="0"/>
                <a:ea typeface="宋体" charset="0"/>
                <a:cs typeface="宋体" charset="0"/>
              </a:rPr>
              <a:t>Lucozade</a:t>
            </a:r>
            <a:endParaRPr lang="en-US" altLang="zh-CN" sz="1800" b="1" i="1">
              <a:solidFill>
                <a:srgbClr val="FF0000"/>
              </a:solidFill>
              <a:latin typeface="Arial" charset="0"/>
              <a:ea typeface="宋体" charset="0"/>
              <a:cs typeface="宋体" charset="0"/>
            </a:endParaRPr>
          </a:p>
        </p:txBody>
      </p:sp>
      <p:sp>
        <p:nvSpPr>
          <p:cNvPr id="13333" name="Text Box 21"/>
          <p:cNvSpPr txBox="1">
            <a:spLocks noChangeArrowheads="1"/>
          </p:cNvSpPr>
          <p:nvPr/>
        </p:nvSpPr>
        <p:spPr bwMode="auto">
          <a:xfrm>
            <a:off x="3419475" y="3357563"/>
            <a:ext cx="1295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i="1">
                <a:solidFill>
                  <a:srgbClr val="FF0000"/>
                </a:solidFill>
                <a:latin typeface="Arial" charset="0"/>
                <a:ea typeface="宋体" charset="0"/>
                <a:cs typeface="宋体" charset="0"/>
              </a:rPr>
              <a:t>Juice</a:t>
            </a:r>
            <a:endParaRPr lang="en-US" altLang="zh-CN" sz="1800" b="1" i="1">
              <a:solidFill>
                <a:srgbClr val="FF0000"/>
              </a:solidFill>
              <a:latin typeface="Arial" charset="0"/>
              <a:ea typeface="宋体" charset="0"/>
              <a:cs typeface="宋体" charset="0"/>
            </a:endParaRPr>
          </a:p>
        </p:txBody>
      </p:sp>
      <p:sp>
        <p:nvSpPr>
          <p:cNvPr id="13334" name="Text Box 22"/>
          <p:cNvSpPr txBox="1">
            <a:spLocks noChangeArrowheads="1"/>
          </p:cNvSpPr>
          <p:nvPr/>
        </p:nvSpPr>
        <p:spPr bwMode="auto">
          <a:xfrm>
            <a:off x="3419475" y="3933825"/>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i="1">
                <a:solidFill>
                  <a:srgbClr val="FF0000"/>
                </a:solidFill>
                <a:latin typeface="Arial" charset="0"/>
                <a:ea typeface="宋体" charset="0"/>
                <a:cs typeface="宋体" charset="0"/>
              </a:rPr>
              <a:t>Milk</a:t>
            </a:r>
            <a:endParaRPr lang="en-US" altLang="zh-CN" sz="1800" b="1" i="1">
              <a:solidFill>
                <a:srgbClr val="FF0000"/>
              </a:solidFill>
              <a:latin typeface="Arial" charset="0"/>
              <a:ea typeface="宋体" charset="0"/>
              <a:cs typeface="宋体" charset="0"/>
            </a:endParaRPr>
          </a:p>
        </p:txBody>
      </p:sp>
      <p:sp>
        <p:nvSpPr>
          <p:cNvPr id="13335" name="Text Box 23"/>
          <p:cNvSpPr txBox="1">
            <a:spLocks noChangeArrowheads="1"/>
          </p:cNvSpPr>
          <p:nvPr/>
        </p:nvSpPr>
        <p:spPr bwMode="auto">
          <a:xfrm>
            <a:off x="2411413" y="4581525"/>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i="1">
                <a:solidFill>
                  <a:srgbClr val="FF0000"/>
                </a:solidFill>
                <a:latin typeface="Arial" charset="0"/>
                <a:ea typeface="宋体" charset="0"/>
                <a:cs typeface="宋体" charset="0"/>
              </a:rPr>
              <a:t>Tea</a:t>
            </a:r>
            <a:endParaRPr lang="en-US" altLang="zh-CN" sz="1800" b="1" i="1">
              <a:solidFill>
                <a:srgbClr val="FF0000"/>
              </a:solidFill>
              <a:latin typeface="Arial" charset="0"/>
              <a:ea typeface="宋体" charset="0"/>
              <a:cs typeface="宋体" charset="0"/>
            </a:endParaRPr>
          </a:p>
        </p:txBody>
      </p:sp>
      <p:sp>
        <p:nvSpPr>
          <p:cNvPr id="13336" name="Text Box 24"/>
          <p:cNvSpPr txBox="1">
            <a:spLocks noChangeArrowheads="1"/>
          </p:cNvSpPr>
          <p:nvPr/>
        </p:nvSpPr>
        <p:spPr bwMode="auto">
          <a:xfrm>
            <a:off x="4859338" y="4581525"/>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i="1">
                <a:solidFill>
                  <a:srgbClr val="FF0000"/>
                </a:solidFill>
                <a:latin typeface="Arial" charset="0"/>
                <a:ea typeface="宋体" charset="0"/>
                <a:cs typeface="宋体" charset="0"/>
              </a:rPr>
              <a:t>Coffee</a:t>
            </a:r>
            <a:endParaRPr lang="en-US" altLang="zh-CN" sz="1800" b="1" i="1">
              <a:solidFill>
                <a:srgbClr val="FF0000"/>
              </a:solidFill>
              <a:latin typeface="Arial" charset="0"/>
              <a:ea typeface="宋体" charset="0"/>
              <a:cs typeface="宋体" charset="0"/>
            </a:endParaRPr>
          </a:p>
        </p:txBody>
      </p:sp>
      <p:sp>
        <p:nvSpPr>
          <p:cNvPr id="13337" name="Text Box 25"/>
          <p:cNvSpPr txBox="1">
            <a:spLocks noChangeArrowheads="1"/>
          </p:cNvSpPr>
          <p:nvPr/>
        </p:nvSpPr>
        <p:spPr bwMode="auto">
          <a:xfrm>
            <a:off x="2987675" y="5373688"/>
            <a:ext cx="1295400"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400" b="1" i="1">
                <a:solidFill>
                  <a:srgbClr val="FF0000"/>
                </a:solidFill>
                <a:latin typeface="Arial" charset="0"/>
                <a:ea typeface="宋体" charset="0"/>
                <a:cs typeface="宋体" charset="0"/>
              </a:rPr>
              <a:t>Other</a:t>
            </a:r>
          </a:p>
          <a:p>
            <a:pPr algn="ctr" eaLnBrk="1" hangingPunct="1">
              <a:spcBef>
                <a:spcPct val="50000"/>
              </a:spcBef>
            </a:pPr>
            <a:r>
              <a:rPr lang="en-GB" altLang="zh-CN" sz="1400" b="1" i="1">
                <a:solidFill>
                  <a:srgbClr val="FF0000"/>
                </a:solidFill>
                <a:latin typeface="Arial" charset="0"/>
                <a:ea typeface="宋体" charset="0"/>
                <a:cs typeface="宋体" charset="0"/>
              </a:rPr>
              <a:t> </a:t>
            </a:r>
            <a:endParaRPr lang="en-US" altLang="zh-CN" sz="1400" b="1" i="1">
              <a:solidFill>
                <a:srgbClr val="FF0000"/>
              </a:solidFill>
              <a:latin typeface="Arial" charset="0"/>
              <a:ea typeface="宋体" charset="0"/>
              <a:cs typeface="宋体" charset="0"/>
            </a:endParaRPr>
          </a:p>
        </p:txBody>
      </p:sp>
      <p:sp>
        <p:nvSpPr>
          <p:cNvPr id="13338" name="Text Box 26"/>
          <p:cNvSpPr txBox="1">
            <a:spLocks noChangeArrowheads="1"/>
          </p:cNvSpPr>
          <p:nvPr/>
        </p:nvSpPr>
        <p:spPr bwMode="auto">
          <a:xfrm>
            <a:off x="2000250" y="5429250"/>
            <a:ext cx="20002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1800" b="1" i="1">
                <a:solidFill>
                  <a:srgbClr val="FF0000"/>
                </a:solidFill>
                <a:latin typeface="Arial" charset="0"/>
                <a:ea typeface="宋体" charset="0"/>
                <a:cs typeface="宋体" charset="0"/>
              </a:rPr>
              <a:t>Power</a:t>
            </a:r>
          </a:p>
          <a:p>
            <a:pPr algn="ctr" eaLnBrk="1" hangingPunct="1">
              <a:spcBef>
                <a:spcPct val="50000"/>
              </a:spcBef>
            </a:pPr>
            <a:r>
              <a:rPr lang="en-GB" altLang="zh-CN" sz="1800" b="1" i="1">
                <a:solidFill>
                  <a:srgbClr val="FF0000"/>
                </a:solidFill>
                <a:latin typeface="Arial" charset="0"/>
                <a:ea typeface="宋体" charset="0"/>
                <a:cs typeface="宋体" charset="0"/>
              </a:rPr>
              <a:t>ade</a:t>
            </a:r>
          </a:p>
        </p:txBody>
      </p:sp>
    </p:spTree>
    <p:extLst>
      <p:ext uri="{BB962C8B-B14F-4D97-AF65-F5344CB8AC3E}">
        <p14:creationId xmlns:p14="http://schemas.microsoft.com/office/powerpoint/2010/main" val="2755622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The marketing communications mix</a:t>
            </a:r>
            <a:endParaRPr lang="en-US" sz="3600" dirty="0"/>
          </a:p>
        </p:txBody>
      </p:sp>
      <p:sp>
        <p:nvSpPr>
          <p:cNvPr id="5" name="TextBox 4"/>
          <p:cNvSpPr txBox="1"/>
          <p:nvPr/>
        </p:nvSpPr>
        <p:spPr>
          <a:xfrm>
            <a:off x="1600200" y="6248400"/>
            <a:ext cx="5943600" cy="369332"/>
          </a:xfrm>
          <a:prstGeom prst="rect">
            <a:avLst/>
          </a:prstGeom>
          <a:noFill/>
        </p:spPr>
        <p:txBody>
          <a:bodyPr wrap="square" rtlCol="0">
            <a:spAutoFit/>
          </a:bodyPr>
          <a:lstStyle/>
          <a:p>
            <a:r>
              <a:rPr lang="en-US" dirty="0" smtClean="0"/>
              <a:t>A traditional model of the marketing communication mix</a:t>
            </a:r>
            <a:endParaRPr lang="en-US" dirty="0"/>
          </a:p>
        </p:txBody>
      </p:sp>
      <p:pic>
        <p:nvPicPr>
          <p:cNvPr id="6" name="Picture 5" descr="Screen Shot 2012-04-08 at 3.59.2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447800"/>
            <a:ext cx="5105400" cy="4219861"/>
          </a:xfrm>
          <a:prstGeom prst="rect">
            <a:avLst/>
          </a:prstGeom>
        </p:spPr>
      </p:pic>
      <p:sp>
        <p:nvSpPr>
          <p:cNvPr id="7" name="TextBox 6"/>
          <p:cNvSpPr txBox="1"/>
          <p:nvPr/>
        </p:nvSpPr>
        <p:spPr>
          <a:xfrm>
            <a:off x="5943600" y="2133600"/>
            <a:ext cx="2590800" cy="2062103"/>
          </a:xfrm>
          <a:prstGeom prst="rect">
            <a:avLst/>
          </a:prstGeom>
          <a:noFill/>
        </p:spPr>
        <p:txBody>
          <a:bodyPr wrap="square" rtlCol="0">
            <a:spAutoFit/>
          </a:bodyPr>
          <a:lstStyle/>
          <a:p>
            <a:r>
              <a:rPr lang="en-US" sz="1600" dirty="0" smtClean="0"/>
              <a:t>The internet and digital technologies have enabled new interactive forms of communication, where the receiver has greater responsibility for their part in the communication process</a:t>
            </a:r>
            <a:endParaRPr lang="en-US" sz="1600" dirty="0"/>
          </a:p>
        </p:txBody>
      </p:sp>
    </p:spTree>
    <p:extLst>
      <p:ext uri="{BB962C8B-B14F-4D97-AF65-F5344CB8AC3E}">
        <p14:creationId xmlns:p14="http://schemas.microsoft.com/office/powerpoint/2010/main" val="1454694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sz="4000">
                <a:latin typeface="Calibri" charset="0"/>
              </a:rPr>
              <a:t>Lucozade Sport: Business Context</a:t>
            </a:r>
          </a:p>
        </p:txBody>
      </p:sp>
      <p:sp>
        <p:nvSpPr>
          <p:cNvPr id="14339" name="Content Placeholder 2"/>
          <p:cNvSpPr>
            <a:spLocks noGrp="1"/>
          </p:cNvSpPr>
          <p:nvPr>
            <p:ph idx="1"/>
          </p:nvPr>
        </p:nvSpPr>
        <p:spPr/>
        <p:txBody>
          <a:bodyPr/>
          <a:lstStyle/>
          <a:p>
            <a:r>
              <a:rPr lang="en-GB">
                <a:latin typeface="Constantia" charset="0"/>
              </a:rPr>
              <a:t>Launched in 1990, by 2004 had grown to £50m brand</a:t>
            </a:r>
          </a:p>
          <a:p>
            <a:r>
              <a:rPr lang="en-GB">
                <a:latin typeface="Constantia" charset="0"/>
              </a:rPr>
              <a:t>Strong year on year growth</a:t>
            </a:r>
          </a:p>
          <a:p>
            <a:r>
              <a:rPr lang="en-GB">
                <a:latin typeface="Constantia" charset="0"/>
              </a:rPr>
              <a:t>In 2004 sales and usage fell sharply</a:t>
            </a:r>
          </a:p>
          <a:p>
            <a:r>
              <a:rPr lang="en-GB">
                <a:latin typeface="Constantia" charset="0"/>
              </a:rPr>
              <a:t>Pepsi’s Gatorade and Coca Cola’s Powerade are main competitors</a:t>
            </a:r>
          </a:p>
          <a:p>
            <a:r>
              <a:rPr lang="en-GB">
                <a:latin typeface="Constantia" charset="0"/>
              </a:rPr>
              <a:t>2005 Powerade redesigns packaging and attracts market aggressively</a:t>
            </a:r>
          </a:p>
          <a:p>
            <a:r>
              <a:rPr lang="en-GB">
                <a:latin typeface="Constantia" charset="0"/>
              </a:rPr>
              <a:t>Only 18% of sports participants drinking Lucozade Sport by 2004</a:t>
            </a:r>
          </a:p>
          <a:p>
            <a:endParaRPr lang="en-GB">
              <a:latin typeface="Constantia" charset="0"/>
            </a:endParaRPr>
          </a:p>
        </p:txBody>
      </p:sp>
    </p:spTree>
    <p:extLst>
      <p:ext uri="{BB962C8B-B14F-4D97-AF65-F5344CB8AC3E}">
        <p14:creationId xmlns:p14="http://schemas.microsoft.com/office/powerpoint/2010/main" val="20529992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GB" altLang="zh-CN" sz="4000">
                <a:latin typeface="Calibri" charset="0"/>
                <a:ea typeface="宋体" charset="0"/>
                <a:cs typeface="宋体" charset="0"/>
              </a:rPr>
              <a:t>Determination of Objectives </a:t>
            </a:r>
            <a:endParaRPr lang="en-US" altLang="zh-CN" sz="4000">
              <a:latin typeface="Calibri" charset="0"/>
              <a:ea typeface="宋体" charset="0"/>
              <a:cs typeface="宋体" charset="0"/>
            </a:endParaRPr>
          </a:p>
        </p:txBody>
      </p:sp>
      <p:sp>
        <p:nvSpPr>
          <p:cNvPr id="20483" name="Rectangle 3"/>
          <p:cNvSpPr>
            <a:spLocks noGrp="1" noChangeArrowheads="1"/>
          </p:cNvSpPr>
          <p:nvPr>
            <p:ph idx="1"/>
          </p:nvPr>
        </p:nvSpPr>
        <p:spPr/>
        <p:txBody>
          <a:bodyPr/>
          <a:lstStyle/>
          <a:p>
            <a:pPr eaLnBrk="1" hangingPunct="1"/>
            <a:r>
              <a:rPr lang="en-GB" altLang="zh-CN">
                <a:latin typeface="Constantia" charset="0"/>
                <a:ea typeface="宋体" charset="0"/>
                <a:cs typeface="宋体" charset="0"/>
              </a:rPr>
              <a:t>Value of objectives:</a:t>
            </a:r>
          </a:p>
          <a:p>
            <a:pPr lvl="1" eaLnBrk="1" hangingPunct="1"/>
            <a:r>
              <a:rPr lang="en-GB" altLang="zh-CN">
                <a:latin typeface="Constantia" charset="0"/>
                <a:ea typeface="宋体" charset="0"/>
                <a:cs typeface="宋体" charset="0"/>
              </a:rPr>
              <a:t>Focus and coordination</a:t>
            </a:r>
          </a:p>
          <a:p>
            <a:pPr lvl="2" eaLnBrk="1" hangingPunct="1"/>
            <a:r>
              <a:rPr lang="en-GB" altLang="zh-CN">
                <a:latin typeface="Constantia" charset="0"/>
                <a:ea typeface="宋体" charset="0"/>
                <a:cs typeface="宋体" charset="0"/>
              </a:rPr>
              <a:t>They help to orient everyone involved toward a common goal</a:t>
            </a:r>
          </a:p>
          <a:p>
            <a:pPr lvl="1" eaLnBrk="1" hangingPunct="1"/>
            <a:r>
              <a:rPr lang="en-GB" altLang="zh-CN">
                <a:latin typeface="Constantia" charset="0"/>
                <a:ea typeface="宋体" charset="0"/>
                <a:cs typeface="宋体" charset="0"/>
              </a:rPr>
              <a:t>Guide for strategy formulation</a:t>
            </a:r>
          </a:p>
          <a:p>
            <a:pPr lvl="2" eaLnBrk="1" hangingPunct="1"/>
            <a:r>
              <a:rPr lang="en-GB" altLang="zh-CN">
                <a:latin typeface="Constantia" charset="0"/>
                <a:ea typeface="宋体" charset="0"/>
                <a:cs typeface="宋体" charset="0"/>
              </a:rPr>
              <a:t>They serve as criteria for developing strategy and making decisions</a:t>
            </a:r>
          </a:p>
          <a:p>
            <a:pPr lvl="1" eaLnBrk="1" hangingPunct="1"/>
            <a:r>
              <a:rPr lang="en-GB" altLang="zh-CN">
                <a:latin typeface="Constantia" charset="0"/>
                <a:ea typeface="宋体" charset="0"/>
                <a:cs typeface="宋体" charset="0"/>
              </a:rPr>
              <a:t>Measurement &amp; control</a:t>
            </a:r>
          </a:p>
          <a:p>
            <a:pPr lvl="2" eaLnBrk="1" hangingPunct="1"/>
            <a:r>
              <a:rPr lang="en-GB" altLang="zh-CN">
                <a:latin typeface="Constantia" charset="0"/>
                <a:ea typeface="宋体" charset="0"/>
                <a:cs typeface="宋体" charset="0"/>
              </a:rPr>
              <a:t>They provide the standards and benchmarks for evaluating results</a:t>
            </a:r>
          </a:p>
          <a:p>
            <a:pPr eaLnBrk="1" hangingPunct="1"/>
            <a:endParaRPr lang="en-US" altLang="zh-CN">
              <a:latin typeface="Constantia" charset="0"/>
              <a:ea typeface="宋体" charset="0"/>
              <a:cs typeface="宋体" charset="0"/>
            </a:endParaRPr>
          </a:p>
        </p:txBody>
      </p:sp>
    </p:spTree>
    <p:extLst>
      <p:ext uri="{BB962C8B-B14F-4D97-AF65-F5344CB8AC3E}">
        <p14:creationId xmlns:p14="http://schemas.microsoft.com/office/powerpoint/2010/main" val="20555475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eaLnBrk="1" hangingPunct="1"/>
            <a:r>
              <a:rPr lang="en-GB" dirty="0">
                <a:latin typeface="Calibri" charset="0"/>
              </a:rPr>
              <a:t>Objectives</a:t>
            </a:r>
            <a:endParaRPr lang="en-US" dirty="0">
              <a:latin typeface="Calibri" charset="0"/>
            </a:endParaRPr>
          </a:p>
        </p:txBody>
      </p:sp>
      <p:sp>
        <p:nvSpPr>
          <p:cNvPr id="21507" name="Rectangle 3"/>
          <p:cNvSpPr>
            <a:spLocks noGrp="1" noChangeArrowheads="1"/>
          </p:cNvSpPr>
          <p:nvPr>
            <p:ph type="body" idx="1"/>
          </p:nvPr>
        </p:nvSpPr>
        <p:spPr/>
        <p:txBody>
          <a:bodyPr/>
          <a:lstStyle/>
          <a:p>
            <a:pPr eaLnBrk="1" hangingPunct="1">
              <a:lnSpc>
                <a:spcPct val="90000"/>
              </a:lnSpc>
              <a:buFontTx/>
              <a:buNone/>
            </a:pPr>
            <a:r>
              <a:rPr lang="en-GB" sz="2800" i="1" dirty="0" smtClean="0">
                <a:latin typeface="Constantia" charset="0"/>
              </a:rPr>
              <a:t>Objectives should consist of three main element:</a:t>
            </a:r>
          </a:p>
          <a:p>
            <a:pPr eaLnBrk="1" hangingPunct="1">
              <a:lnSpc>
                <a:spcPct val="90000"/>
              </a:lnSpc>
              <a:buFontTx/>
              <a:buNone/>
            </a:pPr>
            <a:r>
              <a:rPr lang="en-GB" sz="2800" i="1" dirty="0" smtClean="0">
                <a:latin typeface="Constantia" charset="0"/>
              </a:rPr>
              <a:t>Corporate objectives – business or marketing plan, mission</a:t>
            </a:r>
          </a:p>
          <a:p>
            <a:pPr eaLnBrk="1" hangingPunct="1">
              <a:lnSpc>
                <a:spcPct val="90000"/>
              </a:lnSpc>
              <a:buFontTx/>
              <a:buNone/>
            </a:pPr>
            <a:r>
              <a:rPr lang="en-GB" sz="2800" i="1" dirty="0" smtClean="0">
                <a:latin typeface="Constantia" charset="0"/>
              </a:rPr>
              <a:t>Marketing Objectives – sales objectives, market share, ROI</a:t>
            </a:r>
          </a:p>
          <a:p>
            <a:pPr eaLnBrk="1" hangingPunct="1">
              <a:lnSpc>
                <a:spcPct val="90000"/>
              </a:lnSpc>
              <a:buFontTx/>
              <a:buNone/>
            </a:pPr>
            <a:r>
              <a:rPr lang="en-GB" sz="2800" i="1" dirty="0" smtClean="0">
                <a:latin typeface="Constantia" charset="0"/>
              </a:rPr>
              <a:t>Marketing communication objectives – Current context, Current Brand identity, Future context</a:t>
            </a:r>
          </a:p>
          <a:p>
            <a:pPr eaLnBrk="1" hangingPunct="1">
              <a:lnSpc>
                <a:spcPct val="90000"/>
              </a:lnSpc>
              <a:buFontTx/>
              <a:buNone/>
            </a:pPr>
            <a:endParaRPr lang="en-GB" sz="2800" dirty="0">
              <a:latin typeface="Constantia" charset="0"/>
            </a:endParaRPr>
          </a:p>
          <a:p>
            <a:pPr eaLnBrk="1" hangingPunct="1">
              <a:lnSpc>
                <a:spcPct val="90000"/>
              </a:lnSpc>
            </a:pPr>
            <a:endParaRPr lang="en-US" sz="2800" dirty="0">
              <a:latin typeface="Constantia" charset="0"/>
            </a:endParaRPr>
          </a:p>
        </p:txBody>
      </p:sp>
    </p:spTree>
    <p:extLst>
      <p:ext uri="{BB962C8B-B14F-4D97-AF65-F5344CB8AC3E}">
        <p14:creationId xmlns:p14="http://schemas.microsoft.com/office/powerpoint/2010/main" val="2927813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sz="4000">
                <a:latin typeface="Calibri" charset="0"/>
              </a:rPr>
              <a:t>Lucozade Sport: Campaign Objectives</a:t>
            </a:r>
          </a:p>
        </p:txBody>
      </p:sp>
      <p:sp>
        <p:nvSpPr>
          <p:cNvPr id="24579" name="Content Placeholder 2"/>
          <p:cNvSpPr>
            <a:spLocks noGrp="1"/>
          </p:cNvSpPr>
          <p:nvPr>
            <p:ph idx="1"/>
          </p:nvPr>
        </p:nvSpPr>
        <p:spPr/>
        <p:txBody>
          <a:bodyPr/>
          <a:lstStyle/>
          <a:p>
            <a:r>
              <a:rPr lang="en-GB" sz="3200">
                <a:latin typeface="Constantia" charset="0"/>
              </a:rPr>
              <a:t>Getting associated with sport preparation so that the brand would be consumed before sport [Before]</a:t>
            </a:r>
          </a:p>
          <a:p>
            <a:r>
              <a:rPr lang="en-GB" sz="3200">
                <a:latin typeface="Constantia" charset="0"/>
              </a:rPr>
              <a:t>Giving the product functionality and scientific credentials to raise credibility [Fuel]</a:t>
            </a:r>
          </a:p>
          <a:p>
            <a:r>
              <a:rPr lang="en-GB" sz="3200">
                <a:latin typeface="Constantia" charset="0"/>
              </a:rPr>
              <a:t>Reduce the claim and align the brand to small but meaningful sport events [Edge]</a:t>
            </a:r>
          </a:p>
        </p:txBody>
      </p:sp>
    </p:spTree>
    <p:extLst>
      <p:ext uri="{BB962C8B-B14F-4D97-AF65-F5344CB8AC3E}">
        <p14:creationId xmlns:p14="http://schemas.microsoft.com/office/powerpoint/2010/main" val="3446633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GB">
                <a:latin typeface="Calibri" charset="0"/>
              </a:rPr>
              <a:t>Strategy</a:t>
            </a:r>
            <a:endParaRPr lang="en-US">
              <a:latin typeface="Calibri" charset="0"/>
            </a:endParaRPr>
          </a:p>
        </p:txBody>
      </p:sp>
      <p:sp>
        <p:nvSpPr>
          <p:cNvPr id="25603" name="Rectangle 3"/>
          <p:cNvSpPr>
            <a:spLocks noGrp="1" noChangeArrowheads="1"/>
          </p:cNvSpPr>
          <p:nvPr>
            <p:ph idx="1"/>
          </p:nvPr>
        </p:nvSpPr>
        <p:spPr/>
        <p:txBody>
          <a:bodyPr/>
          <a:lstStyle/>
          <a:p>
            <a:pPr eaLnBrk="1" hangingPunct="1">
              <a:lnSpc>
                <a:spcPct val="90000"/>
              </a:lnSpc>
            </a:pPr>
            <a:r>
              <a:rPr lang="en-GB" sz="2800">
                <a:latin typeface="Constantia" charset="0"/>
              </a:rPr>
              <a:t>Guides the direction, approach and implementation of an organisation’s desired marketing communications</a:t>
            </a:r>
          </a:p>
          <a:p>
            <a:pPr eaLnBrk="1" hangingPunct="1">
              <a:lnSpc>
                <a:spcPct val="90000"/>
              </a:lnSpc>
              <a:buFont typeface="Wingdings" charset="0"/>
              <a:buNone/>
            </a:pPr>
            <a:r>
              <a:rPr lang="en-GB" sz="2800">
                <a:latin typeface="Constantia" charset="0"/>
              </a:rPr>
              <a:t>&gt;Push</a:t>
            </a:r>
          </a:p>
          <a:p>
            <a:pPr eaLnBrk="1" hangingPunct="1">
              <a:lnSpc>
                <a:spcPct val="90000"/>
              </a:lnSpc>
              <a:buFont typeface="Wingdings" charset="0"/>
              <a:buNone/>
            </a:pPr>
            <a:r>
              <a:rPr lang="en-GB" sz="2800">
                <a:latin typeface="Constantia" charset="0"/>
              </a:rPr>
              <a:t>&gt;Pull</a:t>
            </a:r>
          </a:p>
          <a:p>
            <a:pPr eaLnBrk="1" hangingPunct="1">
              <a:lnSpc>
                <a:spcPct val="90000"/>
              </a:lnSpc>
              <a:buFont typeface="Wingdings" charset="0"/>
              <a:buNone/>
            </a:pPr>
            <a:r>
              <a:rPr lang="en-GB" sz="2800">
                <a:latin typeface="Constantia" charset="0"/>
              </a:rPr>
              <a:t>&gt;Profile</a:t>
            </a:r>
          </a:p>
          <a:p>
            <a:pPr eaLnBrk="1" hangingPunct="1">
              <a:lnSpc>
                <a:spcPct val="90000"/>
              </a:lnSpc>
            </a:pPr>
            <a:r>
              <a:rPr lang="en-GB" sz="2800">
                <a:latin typeface="Constantia" charset="0"/>
              </a:rPr>
              <a:t>Planning is about the formalisation of the strategy and ideas into a manageable sequence of activities that can be resourced and implemented.</a:t>
            </a:r>
            <a:endParaRPr lang="en-US" sz="2800">
              <a:latin typeface="Constantia" charset="0"/>
            </a:endParaRPr>
          </a:p>
        </p:txBody>
      </p:sp>
    </p:spTree>
    <p:extLst>
      <p:ext uri="{BB962C8B-B14F-4D97-AF65-F5344CB8AC3E}">
        <p14:creationId xmlns:p14="http://schemas.microsoft.com/office/powerpoint/2010/main" val="225970867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304800" y="5686425"/>
            <a:ext cx="853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spcBef>
                <a:spcPct val="50000"/>
              </a:spcBef>
            </a:pPr>
            <a:r>
              <a:rPr lang="en-GB" sz="1800" b="1">
                <a:latin typeface="Arial" charset="0"/>
              </a:rPr>
              <a:t>Figure 12.5</a:t>
            </a:r>
            <a:r>
              <a:rPr lang="en-GB" sz="1800">
                <a:latin typeface="Arial" charset="0"/>
              </a:rPr>
              <a:t>  Marketing communication strategic eclipse</a:t>
            </a:r>
          </a:p>
        </p:txBody>
      </p:sp>
      <p:pic>
        <p:nvPicPr>
          <p:cNvPr id="26627" name="Picture 3" descr="C12NF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3575" y="600075"/>
            <a:ext cx="5676900"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861337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304800" y="5686425"/>
            <a:ext cx="853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spcBef>
                <a:spcPct val="50000"/>
              </a:spcBef>
            </a:pPr>
            <a:r>
              <a:rPr lang="en-GB" sz="1800" b="1">
                <a:latin typeface="Arial" charset="0"/>
              </a:rPr>
              <a:t>Figure 12.2</a:t>
            </a:r>
            <a:r>
              <a:rPr lang="en-GB" sz="1800">
                <a:latin typeface="Arial" charset="0"/>
              </a:rPr>
              <a:t>  The direction of communication in a pull strategy</a:t>
            </a:r>
          </a:p>
        </p:txBody>
      </p:sp>
      <p:pic>
        <p:nvPicPr>
          <p:cNvPr id="27651" name="Picture 3" descr="C12NF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5" y="901700"/>
            <a:ext cx="6481763"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151926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ctr" eaLnBrk="1" hangingPunct="1"/>
            <a:r>
              <a:rPr lang="en-GB">
                <a:latin typeface="Calibri" charset="0"/>
              </a:rPr>
              <a:t>Pull Strategy</a:t>
            </a:r>
          </a:p>
        </p:txBody>
      </p:sp>
      <p:sp>
        <p:nvSpPr>
          <p:cNvPr id="28675" name="Rectangle 3"/>
          <p:cNvSpPr>
            <a:spLocks noGrp="1" noChangeArrowheads="1"/>
          </p:cNvSpPr>
          <p:nvPr>
            <p:ph type="body" idx="1"/>
          </p:nvPr>
        </p:nvSpPr>
        <p:spPr/>
        <p:txBody>
          <a:bodyPr/>
          <a:lstStyle/>
          <a:p>
            <a:pPr eaLnBrk="1" hangingPunct="1"/>
            <a:r>
              <a:rPr lang="en-GB">
                <a:latin typeface="Constantia" charset="0"/>
              </a:rPr>
              <a:t>This will “pull” products through the distribution channels</a:t>
            </a:r>
          </a:p>
          <a:p>
            <a:pPr eaLnBrk="1" hangingPunct="1"/>
            <a:r>
              <a:rPr lang="en-GB">
                <a:latin typeface="Constantia" charset="0"/>
              </a:rPr>
              <a:t>Promote to consumers and users in order to “create” demand</a:t>
            </a:r>
          </a:p>
          <a:p>
            <a:pPr eaLnBrk="1" hangingPunct="1"/>
            <a:r>
              <a:rPr lang="en-GB">
                <a:latin typeface="Constantia" charset="0"/>
              </a:rPr>
              <a:t>Emphasis on mass media advertising</a:t>
            </a:r>
          </a:p>
        </p:txBody>
      </p:sp>
    </p:spTree>
    <p:extLst>
      <p:ext uri="{BB962C8B-B14F-4D97-AF65-F5344CB8AC3E}">
        <p14:creationId xmlns:p14="http://schemas.microsoft.com/office/powerpoint/2010/main" val="44712456"/>
      </p:ext>
    </p:extLst>
  </p:cSld>
  <p:clrMapOvr>
    <a:masterClrMapping/>
  </p:clrMapOvr>
  <p:transition xmlns:p14="http://schemas.microsoft.com/office/powerpoint/2010/mai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304800" y="5686425"/>
            <a:ext cx="853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spcBef>
                <a:spcPct val="50000"/>
              </a:spcBef>
            </a:pPr>
            <a:r>
              <a:rPr lang="en-GB" sz="1800" b="1">
                <a:latin typeface="Arial" charset="0"/>
              </a:rPr>
              <a:t>Figure 12.3</a:t>
            </a:r>
            <a:r>
              <a:rPr lang="en-GB" sz="1800">
                <a:latin typeface="Arial" charset="0"/>
              </a:rPr>
              <a:t>  The direction of communication in a push strategy</a:t>
            </a:r>
          </a:p>
        </p:txBody>
      </p:sp>
      <p:pic>
        <p:nvPicPr>
          <p:cNvPr id="29699" name="Picture 3" descr="C12NF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2230438"/>
            <a:ext cx="8272463"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698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ctr" eaLnBrk="1" hangingPunct="1"/>
            <a:r>
              <a:rPr lang="en-GB">
                <a:latin typeface="Calibri" charset="0"/>
              </a:rPr>
              <a:t>Push Strategy</a:t>
            </a:r>
          </a:p>
        </p:txBody>
      </p:sp>
      <p:sp>
        <p:nvSpPr>
          <p:cNvPr id="30723" name="Rectangle 3"/>
          <p:cNvSpPr>
            <a:spLocks noGrp="1" noChangeArrowheads="1"/>
          </p:cNvSpPr>
          <p:nvPr>
            <p:ph type="body" idx="1"/>
          </p:nvPr>
        </p:nvSpPr>
        <p:spPr/>
        <p:txBody>
          <a:bodyPr/>
          <a:lstStyle/>
          <a:p>
            <a:pPr eaLnBrk="1" hangingPunct="1">
              <a:lnSpc>
                <a:spcPct val="90000"/>
              </a:lnSpc>
            </a:pPr>
            <a:r>
              <a:rPr lang="en-GB">
                <a:latin typeface="Constantia" charset="0"/>
              </a:rPr>
              <a:t>Products “pushed” through the distribution channel</a:t>
            </a:r>
          </a:p>
          <a:p>
            <a:pPr eaLnBrk="1" hangingPunct="1">
              <a:lnSpc>
                <a:spcPct val="90000"/>
              </a:lnSpc>
            </a:pPr>
            <a:r>
              <a:rPr lang="en-GB">
                <a:latin typeface="Constantia" charset="0"/>
              </a:rPr>
              <a:t>Promoting heavily to members of the distribution channel eg retailers, wholesalers, agents</a:t>
            </a:r>
          </a:p>
          <a:p>
            <a:pPr eaLnBrk="1" hangingPunct="1">
              <a:lnSpc>
                <a:spcPct val="90000"/>
              </a:lnSpc>
            </a:pPr>
            <a:r>
              <a:rPr lang="en-GB">
                <a:latin typeface="Constantia" charset="0"/>
              </a:rPr>
              <a:t>It is assumed that they will in turn promote heavily to the end consumer</a:t>
            </a:r>
          </a:p>
          <a:p>
            <a:pPr eaLnBrk="1" hangingPunct="1">
              <a:lnSpc>
                <a:spcPct val="90000"/>
              </a:lnSpc>
            </a:pPr>
            <a:r>
              <a:rPr lang="en-GB">
                <a:latin typeface="Constantia" charset="0"/>
              </a:rPr>
              <a:t>Emphasis on personal selling and sales promotion</a:t>
            </a:r>
          </a:p>
        </p:txBody>
      </p:sp>
    </p:spTree>
    <p:extLst>
      <p:ext uri="{BB962C8B-B14F-4D97-AF65-F5344CB8AC3E}">
        <p14:creationId xmlns:p14="http://schemas.microsoft.com/office/powerpoint/2010/main" val="1677309806"/>
      </p:ext>
    </p:extLst>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04800" y="5686425"/>
            <a:ext cx="853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spcBef>
                <a:spcPct val="50000"/>
              </a:spcBef>
            </a:pPr>
            <a:r>
              <a:rPr lang="en-GB" b="1" dirty="0">
                <a:latin typeface="Arial" charset="0"/>
              </a:rPr>
              <a:t>Figure 1.1</a:t>
            </a:r>
            <a:r>
              <a:rPr lang="en-GB" dirty="0">
                <a:latin typeface="Arial" charset="0"/>
              </a:rPr>
              <a:t>  The tools and position of the marketing communications mix Fill 2009</a:t>
            </a:r>
          </a:p>
        </p:txBody>
      </p:sp>
      <p:pic>
        <p:nvPicPr>
          <p:cNvPr id="14339" name="Picture 3" descr="C01NF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7050" y="381000"/>
            <a:ext cx="5365750" cy="51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308602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04800" y="5686425"/>
            <a:ext cx="853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spcBef>
                <a:spcPct val="50000"/>
              </a:spcBef>
            </a:pPr>
            <a:r>
              <a:rPr lang="en-GB" sz="1800" b="1">
                <a:latin typeface="Arial" charset="0"/>
              </a:rPr>
              <a:t>Figure 12.4</a:t>
            </a:r>
            <a:r>
              <a:rPr lang="en-GB" sz="1800">
                <a:latin typeface="Arial" charset="0"/>
              </a:rPr>
              <a:t>  The direction of communication in a profile strategy</a:t>
            </a:r>
          </a:p>
        </p:txBody>
      </p:sp>
      <p:pic>
        <p:nvPicPr>
          <p:cNvPr id="31747" name="Picture 3" descr="C12NF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1138" y="866775"/>
            <a:ext cx="6180137"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83636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eaLnBrk="1" hangingPunct="1"/>
            <a:r>
              <a:rPr lang="en-GB">
                <a:latin typeface="Calibri" charset="0"/>
              </a:rPr>
              <a:t>Profile Strategy </a:t>
            </a:r>
            <a:endParaRPr lang="en-US">
              <a:latin typeface="Calibri" charset="0"/>
            </a:endParaRPr>
          </a:p>
        </p:txBody>
      </p:sp>
      <p:sp>
        <p:nvSpPr>
          <p:cNvPr id="32771" name="Rectangle 3"/>
          <p:cNvSpPr>
            <a:spLocks noGrp="1" noChangeArrowheads="1"/>
          </p:cNvSpPr>
          <p:nvPr>
            <p:ph type="body" idx="1"/>
          </p:nvPr>
        </p:nvSpPr>
        <p:spPr/>
        <p:txBody>
          <a:bodyPr/>
          <a:lstStyle/>
          <a:p>
            <a:pPr eaLnBrk="1" hangingPunct="1">
              <a:lnSpc>
                <a:spcPct val="90000"/>
              </a:lnSpc>
            </a:pPr>
            <a:r>
              <a:rPr lang="en-GB">
                <a:latin typeface="Constantia" charset="0"/>
              </a:rPr>
              <a:t>Communications to ‘stakeholder’ groups</a:t>
            </a:r>
          </a:p>
          <a:p>
            <a:pPr eaLnBrk="1" hangingPunct="1">
              <a:lnSpc>
                <a:spcPct val="90000"/>
              </a:lnSpc>
            </a:pPr>
            <a:r>
              <a:rPr lang="en-GB">
                <a:latin typeface="Constantia" charset="0"/>
              </a:rPr>
              <a:t>Focuses on development of corporate image and reputation</a:t>
            </a:r>
          </a:p>
          <a:p>
            <a:pPr eaLnBrk="1" hangingPunct="1">
              <a:lnSpc>
                <a:spcPct val="90000"/>
              </a:lnSpc>
            </a:pPr>
            <a:r>
              <a:rPr lang="en-GB">
                <a:latin typeface="Constantia" charset="0"/>
              </a:rPr>
              <a:t>Awareness, perception and attitudes held by stakeholders towards an organisation need to be understood and acted upon</a:t>
            </a:r>
          </a:p>
          <a:p>
            <a:pPr eaLnBrk="1" hangingPunct="1">
              <a:lnSpc>
                <a:spcPct val="90000"/>
              </a:lnSpc>
            </a:pPr>
            <a:r>
              <a:rPr lang="en-GB">
                <a:latin typeface="Constantia" charset="0"/>
              </a:rPr>
              <a:t>Dialogue required which will normally lead to development of trust and commitment</a:t>
            </a:r>
            <a:endParaRPr lang="en-US">
              <a:latin typeface="Constantia" charset="0"/>
            </a:endParaRPr>
          </a:p>
        </p:txBody>
      </p:sp>
    </p:spTree>
    <p:extLst>
      <p:ext uri="{BB962C8B-B14F-4D97-AF65-F5344CB8AC3E}">
        <p14:creationId xmlns:p14="http://schemas.microsoft.com/office/powerpoint/2010/main" val="16125554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4000">
                <a:latin typeface="Arial" charset="0"/>
              </a:rPr>
              <a:t>Product life cycle stage and communication</a:t>
            </a:r>
          </a:p>
        </p:txBody>
      </p:sp>
      <p:sp>
        <p:nvSpPr>
          <p:cNvPr id="24579" name="Rectangle 3"/>
          <p:cNvSpPr>
            <a:spLocks noGrp="1" noChangeArrowheads="1"/>
          </p:cNvSpPr>
          <p:nvPr>
            <p:ph type="body" idx="1"/>
          </p:nvPr>
        </p:nvSpPr>
        <p:spPr/>
        <p:txBody>
          <a:bodyPr/>
          <a:lstStyle/>
          <a:p>
            <a:pPr eaLnBrk="1" hangingPunct="1"/>
            <a:r>
              <a:rPr lang="en-GB" sz="2800">
                <a:latin typeface="Arial" charset="0"/>
              </a:rPr>
              <a:t>Introduction</a:t>
            </a:r>
          </a:p>
          <a:p>
            <a:pPr lvl="1" eaLnBrk="1" hangingPunct="1"/>
            <a:r>
              <a:rPr lang="en-GB" sz="2400">
                <a:latin typeface="Arial" charset="0"/>
              </a:rPr>
              <a:t>High initial expenditure</a:t>
            </a:r>
          </a:p>
          <a:p>
            <a:pPr lvl="1" eaLnBrk="1" hangingPunct="1"/>
            <a:r>
              <a:rPr lang="en-GB" sz="2400">
                <a:latin typeface="Arial" charset="0"/>
              </a:rPr>
              <a:t>Advertising to create awareness</a:t>
            </a:r>
          </a:p>
          <a:p>
            <a:pPr lvl="1" eaLnBrk="1" hangingPunct="1"/>
            <a:r>
              <a:rPr lang="en-GB" sz="2400">
                <a:latin typeface="Arial" charset="0"/>
              </a:rPr>
              <a:t>Sales promotion to create trial, retailer acceptance</a:t>
            </a:r>
          </a:p>
          <a:p>
            <a:pPr eaLnBrk="1" hangingPunct="1"/>
            <a:r>
              <a:rPr lang="en-GB" sz="2800">
                <a:latin typeface="Arial" charset="0"/>
              </a:rPr>
              <a:t>Growth</a:t>
            </a:r>
          </a:p>
          <a:p>
            <a:pPr lvl="1" eaLnBrk="1" hangingPunct="1"/>
            <a:r>
              <a:rPr lang="en-GB" sz="2400">
                <a:latin typeface="Arial" charset="0"/>
              </a:rPr>
              <a:t>Less intense communication activity</a:t>
            </a:r>
          </a:p>
          <a:p>
            <a:pPr lvl="1" eaLnBrk="1" hangingPunct="1"/>
            <a:r>
              <a:rPr lang="en-GB" sz="2400">
                <a:latin typeface="Arial" charset="0"/>
              </a:rPr>
              <a:t>Shifts away from awareness to brand equity building</a:t>
            </a:r>
          </a:p>
          <a:p>
            <a:pPr lvl="1" eaLnBrk="1" hangingPunct="1"/>
            <a:r>
              <a:rPr lang="en-GB" sz="2400">
                <a:latin typeface="Arial" charset="0"/>
              </a:rPr>
              <a:t>Advertising as a prime means of image creation</a:t>
            </a:r>
          </a:p>
        </p:txBody>
      </p:sp>
    </p:spTree>
    <p:extLst>
      <p:ext uri="{BB962C8B-B14F-4D97-AF65-F5344CB8AC3E}">
        <p14:creationId xmlns:p14="http://schemas.microsoft.com/office/powerpoint/2010/main" val="603049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4000">
                <a:latin typeface="Arial" charset="0"/>
              </a:rPr>
              <a:t>Product life cycle stage and communication</a:t>
            </a:r>
          </a:p>
        </p:txBody>
      </p:sp>
      <p:sp>
        <p:nvSpPr>
          <p:cNvPr id="25603" name="Rectangle 3"/>
          <p:cNvSpPr>
            <a:spLocks noGrp="1" noChangeArrowheads="1"/>
          </p:cNvSpPr>
          <p:nvPr>
            <p:ph type="body" idx="1"/>
          </p:nvPr>
        </p:nvSpPr>
        <p:spPr/>
        <p:txBody>
          <a:bodyPr/>
          <a:lstStyle/>
          <a:p>
            <a:pPr eaLnBrk="1" hangingPunct="1"/>
            <a:r>
              <a:rPr lang="en-GB">
                <a:latin typeface="Arial" charset="0"/>
              </a:rPr>
              <a:t>Maturity</a:t>
            </a:r>
          </a:p>
          <a:p>
            <a:pPr lvl="1" eaLnBrk="1" hangingPunct="1"/>
            <a:r>
              <a:rPr lang="en-GB">
                <a:latin typeface="Arial" charset="0"/>
              </a:rPr>
              <a:t>Reminding and reassuring</a:t>
            </a:r>
          </a:p>
          <a:p>
            <a:pPr lvl="1" eaLnBrk="1" hangingPunct="1">
              <a:buFontTx/>
              <a:buNone/>
            </a:pPr>
            <a:endParaRPr lang="en-GB">
              <a:latin typeface="Arial" charset="0"/>
            </a:endParaRPr>
          </a:p>
          <a:p>
            <a:pPr eaLnBrk="1" hangingPunct="1"/>
            <a:r>
              <a:rPr lang="en-GB">
                <a:latin typeface="Arial" charset="0"/>
              </a:rPr>
              <a:t>Decline</a:t>
            </a:r>
          </a:p>
          <a:p>
            <a:pPr lvl="1" eaLnBrk="1" hangingPunct="1"/>
            <a:r>
              <a:rPr lang="en-GB">
                <a:latin typeface="Arial" charset="0"/>
              </a:rPr>
              <a:t>Low levels of advertising and sales promotion </a:t>
            </a:r>
          </a:p>
        </p:txBody>
      </p:sp>
    </p:spTree>
    <p:extLst>
      <p:ext uri="{BB962C8B-B14F-4D97-AF65-F5344CB8AC3E}">
        <p14:creationId xmlns:p14="http://schemas.microsoft.com/office/powerpoint/2010/main" val="20980511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04800" y="5686425"/>
            <a:ext cx="853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spcBef>
                <a:spcPct val="50000"/>
              </a:spcBef>
            </a:pPr>
            <a:r>
              <a:rPr lang="en-GB" b="1" dirty="0">
                <a:latin typeface="Arial" charset="0"/>
              </a:rPr>
              <a:t>Figure 1.1</a:t>
            </a:r>
            <a:r>
              <a:rPr lang="en-GB" dirty="0">
                <a:latin typeface="Arial" charset="0"/>
              </a:rPr>
              <a:t>  The tools and position of the marketing communications mix Fill 2009</a:t>
            </a:r>
          </a:p>
        </p:txBody>
      </p:sp>
      <p:pic>
        <p:nvPicPr>
          <p:cNvPr id="14339" name="Picture 3" descr="C01NF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371600"/>
            <a:ext cx="4603750"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lstStyle/>
          <a:p>
            <a:r>
              <a:rPr lang="en-US" dirty="0" smtClean="0"/>
              <a:t>Coordinated communication mix</a:t>
            </a:r>
            <a:endParaRPr lang="en-US" dirty="0"/>
          </a:p>
        </p:txBody>
      </p:sp>
    </p:spTree>
    <p:extLst>
      <p:ext uri="{BB962C8B-B14F-4D97-AF65-F5344CB8AC3E}">
        <p14:creationId xmlns:p14="http://schemas.microsoft.com/office/powerpoint/2010/main" val="183380176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GB" sz="4000">
                <a:latin typeface="Calibri" charset="0"/>
              </a:rPr>
              <a:t>Lucozade Sport: Communications Mix</a:t>
            </a:r>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67643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GB" altLang="zh-CN" sz="4000">
                <a:latin typeface="Calibri" charset="0"/>
                <a:ea typeface="宋体" charset="0"/>
                <a:cs typeface="宋体" charset="0"/>
              </a:rPr>
              <a:t>Resources: Budget Planning</a:t>
            </a:r>
            <a:endParaRPr lang="en-US" altLang="zh-CN" sz="4000">
              <a:latin typeface="Calibri" charset="0"/>
              <a:ea typeface="宋体" charset="0"/>
              <a:cs typeface="宋体" charset="0"/>
            </a:endParaRPr>
          </a:p>
        </p:txBody>
      </p:sp>
      <p:sp>
        <p:nvSpPr>
          <p:cNvPr id="37891" name="Rectangle 3"/>
          <p:cNvSpPr>
            <a:spLocks noGrp="1" noChangeArrowheads="1"/>
          </p:cNvSpPr>
          <p:nvPr>
            <p:ph idx="1"/>
          </p:nvPr>
        </p:nvSpPr>
        <p:spPr/>
        <p:txBody>
          <a:bodyPr/>
          <a:lstStyle/>
          <a:p>
            <a:pPr eaLnBrk="1" hangingPunct="1"/>
            <a:r>
              <a:rPr lang="en-GB" altLang="zh-CN">
                <a:latin typeface="Constantia" charset="0"/>
                <a:ea typeface="宋体" charset="0"/>
                <a:cs typeface="宋体" charset="0"/>
              </a:rPr>
              <a:t>Four commonly used approaches to setting the budget:</a:t>
            </a:r>
          </a:p>
          <a:p>
            <a:pPr lvl="1" eaLnBrk="1" hangingPunct="1"/>
            <a:r>
              <a:rPr lang="en-GB" altLang="zh-CN">
                <a:latin typeface="Constantia" charset="0"/>
                <a:ea typeface="宋体" charset="0"/>
                <a:cs typeface="宋体" charset="0"/>
              </a:rPr>
              <a:t>All you can afford</a:t>
            </a:r>
          </a:p>
          <a:p>
            <a:pPr lvl="1" eaLnBrk="1" hangingPunct="1"/>
            <a:r>
              <a:rPr lang="en-GB" altLang="zh-CN">
                <a:latin typeface="Constantia" charset="0"/>
                <a:ea typeface="宋体" charset="0"/>
                <a:cs typeface="宋体" charset="0"/>
              </a:rPr>
              <a:t>Percentage of sales</a:t>
            </a:r>
          </a:p>
          <a:p>
            <a:pPr lvl="1" eaLnBrk="1" hangingPunct="1"/>
            <a:r>
              <a:rPr lang="en-GB" altLang="zh-CN">
                <a:latin typeface="Constantia" charset="0"/>
                <a:ea typeface="宋体" charset="0"/>
                <a:cs typeface="宋体" charset="0"/>
              </a:rPr>
              <a:t>Competitive expenditure</a:t>
            </a:r>
          </a:p>
          <a:p>
            <a:pPr lvl="1" eaLnBrk="1" hangingPunct="1"/>
            <a:r>
              <a:rPr lang="en-GB" altLang="zh-CN">
                <a:latin typeface="Constantia" charset="0"/>
                <a:ea typeface="宋体" charset="0"/>
                <a:cs typeface="宋体" charset="0"/>
              </a:rPr>
              <a:t>Objective &amp; task</a:t>
            </a:r>
          </a:p>
        </p:txBody>
      </p:sp>
    </p:spTree>
    <p:extLst>
      <p:ext uri="{BB962C8B-B14F-4D97-AF65-F5344CB8AC3E}">
        <p14:creationId xmlns:p14="http://schemas.microsoft.com/office/powerpoint/2010/main" val="20571568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GB">
                <a:latin typeface="Calibri" charset="0"/>
              </a:rPr>
              <a:t>Scheduling/Implementation</a:t>
            </a:r>
            <a:endParaRPr lang="en-US">
              <a:latin typeface="Calibri" charset="0"/>
            </a:endParaRPr>
          </a:p>
        </p:txBody>
      </p:sp>
      <p:sp>
        <p:nvSpPr>
          <p:cNvPr id="36867" name="Rectangle 3"/>
          <p:cNvSpPr>
            <a:spLocks noGrp="1" noChangeArrowheads="1"/>
          </p:cNvSpPr>
          <p:nvPr>
            <p:ph idx="1"/>
          </p:nvPr>
        </p:nvSpPr>
        <p:spPr/>
        <p:txBody>
          <a:bodyPr/>
          <a:lstStyle/>
          <a:p>
            <a:pPr eaLnBrk="1" hangingPunct="1">
              <a:lnSpc>
                <a:spcPct val="80000"/>
              </a:lnSpc>
            </a:pPr>
            <a:r>
              <a:rPr lang="en-GB" sz="2800" dirty="0">
                <a:latin typeface="Constantia" charset="0"/>
              </a:rPr>
              <a:t>Agency v In-house</a:t>
            </a:r>
          </a:p>
          <a:p>
            <a:pPr eaLnBrk="1" hangingPunct="1">
              <a:lnSpc>
                <a:spcPct val="80000"/>
              </a:lnSpc>
              <a:buFont typeface="Wingdings" charset="0"/>
              <a:buNone/>
            </a:pPr>
            <a:r>
              <a:rPr lang="en-GB" sz="2800" dirty="0">
                <a:latin typeface="Constantia" charset="0"/>
              </a:rPr>
              <a:t>   Creative</a:t>
            </a:r>
          </a:p>
          <a:p>
            <a:pPr eaLnBrk="1" hangingPunct="1">
              <a:lnSpc>
                <a:spcPct val="80000"/>
              </a:lnSpc>
              <a:buFont typeface="Wingdings" charset="0"/>
              <a:buNone/>
            </a:pPr>
            <a:r>
              <a:rPr lang="en-GB" sz="2800" dirty="0">
                <a:latin typeface="Constantia" charset="0"/>
              </a:rPr>
              <a:t>   Copy</a:t>
            </a:r>
          </a:p>
          <a:p>
            <a:pPr eaLnBrk="1" hangingPunct="1">
              <a:lnSpc>
                <a:spcPct val="80000"/>
              </a:lnSpc>
              <a:buFont typeface="Wingdings" charset="0"/>
              <a:buNone/>
            </a:pPr>
            <a:r>
              <a:rPr lang="en-GB" sz="2800" dirty="0">
                <a:latin typeface="Constantia" charset="0"/>
              </a:rPr>
              <a:t>   Production</a:t>
            </a:r>
          </a:p>
          <a:p>
            <a:pPr eaLnBrk="1" hangingPunct="1">
              <a:lnSpc>
                <a:spcPct val="80000"/>
              </a:lnSpc>
              <a:buFont typeface="Wingdings" charset="0"/>
              <a:buNone/>
            </a:pPr>
            <a:r>
              <a:rPr lang="en-GB" sz="2800" dirty="0">
                <a:latin typeface="Constantia" charset="0"/>
              </a:rPr>
              <a:t>   Printing</a:t>
            </a:r>
          </a:p>
          <a:p>
            <a:pPr eaLnBrk="1" hangingPunct="1">
              <a:lnSpc>
                <a:spcPct val="80000"/>
              </a:lnSpc>
              <a:buFont typeface="Wingdings" charset="0"/>
              <a:buNone/>
            </a:pPr>
            <a:r>
              <a:rPr lang="en-GB" sz="2800" dirty="0">
                <a:latin typeface="Constantia" charset="0"/>
              </a:rPr>
              <a:t>   Media planning and booking</a:t>
            </a:r>
          </a:p>
          <a:p>
            <a:pPr eaLnBrk="1" hangingPunct="1">
              <a:lnSpc>
                <a:spcPct val="80000"/>
              </a:lnSpc>
              <a:buFont typeface="Wingdings" charset="0"/>
              <a:buNone/>
            </a:pPr>
            <a:r>
              <a:rPr lang="en-GB" sz="2800" dirty="0">
                <a:latin typeface="Constantia" charset="0"/>
              </a:rPr>
              <a:t>   Distribution </a:t>
            </a:r>
            <a:endParaRPr lang="en-GB" sz="2800" dirty="0" smtClean="0">
              <a:latin typeface="Constantia" charset="0"/>
            </a:endParaRPr>
          </a:p>
          <a:p>
            <a:pPr eaLnBrk="1" hangingPunct="1">
              <a:lnSpc>
                <a:spcPct val="80000"/>
              </a:lnSpc>
            </a:pPr>
            <a:r>
              <a:rPr lang="en-GB" sz="2800" dirty="0" smtClean="0">
                <a:latin typeface="Constantia" charset="0"/>
              </a:rPr>
              <a:t>Timescale</a:t>
            </a:r>
            <a:r>
              <a:rPr lang="en-GB" sz="2800" dirty="0">
                <a:latin typeface="Constantia" charset="0"/>
              </a:rPr>
              <a:t>?</a:t>
            </a:r>
          </a:p>
          <a:p>
            <a:pPr eaLnBrk="1" hangingPunct="1">
              <a:lnSpc>
                <a:spcPct val="80000"/>
              </a:lnSpc>
            </a:pPr>
            <a:r>
              <a:rPr lang="en-GB" sz="2800" dirty="0">
                <a:latin typeface="Constantia" charset="0"/>
              </a:rPr>
              <a:t>Competitors?</a:t>
            </a:r>
          </a:p>
          <a:p>
            <a:pPr eaLnBrk="1" hangingPunct="1">
              <a:lnSpc>
                <a:spcPct val="80000"/>
              </a:lnSpc>
            </a:pPr>
            <a:r>
              <a:rPr lang="en-GB" sz="2800" dirty="0">
                <a:latin typeface="Constantia" charset="0"/>
              </a:rPr>
              <a:t>Environment</a:t>
            </a:r>
            <a:endParaRPr lang="en-US" sz="2800" dirty="0">
              <a:latin typeface="Constantia" charset="0"/>
            </a:endParaRPr>
          </a:p>
        </p:txBody>
      </p:sp>
    </p:spTree>
    <p:extLst>
      <p:ext uri="{BB962C8B-B14F-4D97-AF65-F5344CB8AC3E}">
        <p14:creationId xmlns:p14="http://schemas.microsoft.com/office/powerpoint/2010/main" val="21587454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187450" y="4498975"/>
            <a:ext cx="2089150" cy="557213"/>
          </a:xfrm>
          <a:prstGeom prst="rect">
            <a:avLst/>
          </a:prstGeom>
          <a:noFill/>
          <a:ln w="38100">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eaLnBrk="1" hangingPunct="1">
              <a:spcBef>
                <a:spcPct val="50000"/>
              </a:spcBef>
            </a:pPr>
            <a:r>
              <a:rPr lang="en-GB" altLang="zh-CN" sz="2800" b="1">
                <a:solidFill>
                  <a:srgbClr val="0000CC"/>
                </a:solidFill>
                <a:latin typeface="Arial" charset="0"/>
                <a:ea typeface="宋体" charset="0"/>
                <a:cs typeface="宋体" charset="0"/>
              </a:rPr>
              <a:t>Feedback</a:t>
            </a:r>
            <a:endParaRPr lang="en-US" altLang="zh-CN" sz="2800" b="1">
              <a:solidFill>
                <a:srgbClr val="0000CC"/>
              </a:solidFill>
              <a:latin typeface="Arial" charset="0"/>
              <a:ea typeface="宋体" charset="0"/>
              <a:cs typeface="宋体" charset="0"/>
            </a:endParaRPr>
          </a:p>
        </p:txBody>
      </p:sp>
      <p:sp>
        <p:nvSpPr>
          <p:cNvPr id="38915" name="Text Box 3"/>
          <p:cNvSpPr txBox="1">
            <a:spLocks noChangeArrowheads="1"/>
          </p:cNvSpPr>
          <p:nvPr/>
        </p:nvSpPr>
        <p:spPr bwMode="auto">
          <a:xfrm>
            <a:off x="5651500" y="4427538"/>
            <a:ext cx="2519363" cy="984250"/>
          </a:xfrm>
          <a:prstGeom prst="rect">
            <a:avLst/>
          </a:prstGeom>
          <a:noFill/>
          <a:ln w="38100">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2800" b="1">
                <a:solidFill>
                  <a:srgbClr val="0000CC"/>
                </a:solidFill>
                <a:latin typeface="Arial" charset="0"/>
                <a:ea typeface="宋体" charset="0"/>
                <a:cs typeface="宋体" charset="0"/>
              </a:rPr>
              <a:t>Contingency planning</a:t>
            </a:r>
            <a:endParaRPr lang="en-US" altLang="zh-CN" sz="2800" b="1">
              <a:solidFill>
                <a:srgbClr val="0000CC"/>
              </a:solidFill>
              <a:latin typeface="Arial" charset="0"/>
              <a:ea typeface="宋体" charset="0"/>
              <a:cs typeface="宋体" charset="0"/>
            </a:endParaRPr>
          </a:p>
        </p:txBody>
      </p:sp>
      <p:sp>
        <p:nvSpPr>
          <p:cNvPr id="38916" name="Line 4"/>
          <p:cNvSpPr>
            <a:spLocks noChangeShapeType="1"/>
          </p:cNvSpPr>
          <p:nvPr/>
        </p:nvSpPr>
        <p:spPr bwMode="auto">
          <a:xfrm flipH="1">
            <a:off x="2051050" y="2636838"/>
            <a:ext cx="2305050" cy="1801812"/>
          </a:xfrm>
          <a:prstGeom prst="line">
            <a:avLst/>
          </a:prstGeom>
          <a:noFill/>
          <a:ln w="76200">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17" name="Line 5"/>
          <p:cNvSpPr>
            <a:spLocks noChangeShapeType="1"/>
          </p:cNvSpPr>
          <p:nvPr/>
        </p:nvSpPr>
        <p:spPr bwMode="auto">
          <a:xfrm>
            <a:off x="4356100" y="2636838"/>
            <a:ext cx="2520950" cy="1728787"/>
          </a:xfrm>
          <a:prstGeom prst="line">
            <a:avLst/>
          </a:prstGeom>
          <a:noFill/>
          <a:ln w="76200">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18" name="Text Box 6"/>
          <p:cNvSpPr txBox="1">
            <a:spLocks noChangeArrowheads="1"/>
          </p:cNvSpPr>
          <p:nvPr/>
        </p:nvSpPr>
        <p:spPr bwMode="auto">
          <a:xfrm>
            <a:off x="684213" y="2060575"/>
            <a:ext cx="7777162" cy="557213"/>
          </a:xfrm>
          <a:prstGeom prst="rect">
            <a:avLst/>
          </a:prstGeom>
          <a:noFill/>
          <a:ln w="38100">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eaLnBrk="1" hangingPunct="1">
              <a:spcBef>
                <a:spcPct val="50000"/>
              </a:spcBef>
            </a:pPr>
            <a:r>
              <a:rPr lang="en-GB" altLang="zh-CN" sz="2800" b="1">
                <a:solidFill>
                  <a:srgbClr val="0000CC"/>
                </a:solidFill>
                <a:latin typeface="Arial" charset="0"/>
                <a:ea typeface="宋体" charset="0"/>
                <a:cs typeface="宋体" charset="0"/>
              </a:rPr>
              <a:t>Monitoring &amp; Evaluation of performance</a:t>
            </a:r>
            <a:endParaRPr lang="en-US" altLang="zh-CN" sz="2800" b="1">
              <a:solidFill>
                <a:srgbClr val="0000CC"/>
              </a:solidFill>
              <a:latin typeface="Arial" charset="0"/>
              <a:ea typeface="宋体" charset="0"/>
              <a:cs typeface="宋体" charset="0"/>
            </a:endParaRPr>
          </a:p>
        </p:txBody>
      </p:sp>
    </p:spTree>
    <p:extLst>
      <p:ext uri="{BB962C8B-B14F-4D97-AF65-F5344CB8AC3E}">
        <p14:creationId xmlns:p14="http://schemas.microsoft.com/office/powerpoint/2010/main" val="40913440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GB">
                <a:latin typeface="Calibri" charset="0"/>
              </a:rPr>
              <a:t>Evaluation Techniques</a:t>
            </a:r>
            <a:endParaRPr lang="en-US">
              <a:latin typeface="Calibri" charset="0"/>
            </a:endParaRPr>
          </a:p>
        </p:txBody>
      </p:sp>
      <p:sp>
        <p:nvSpPr>
          <p:cNvPr id="39939" name="Rectangle 3"/>
          <p:cNvSpPr>
            <a:spLocks noGrp="1" noChangeArrowheads="1"/>
          </p:cNvSpPr>
          <p:nvPr>
            <p:ph idx="1"/>
          </p:nvPr>
        </p:nvSpPr>
        <p:spPr/>
        <p:txBody>
          <a:bodyPr/>
          <a:lstStyle/>
          <a:p>
            <a:pPr eaLnBrk="1" hangingPunct="1">
              <a:lnSpc>
                <a:spcPct val="80000"/>
              </a:lnSpc>
            </a:pPr>
            <a:r>
              <a:rPr lang="en-GB" sz="2400">
                <a:latin typeface="Constantia" charset="0"/>
              </a:rPr>
              <a:t>Complex especially in the case of integrated campaigns. Each element of the mix may be measured in a different way to capture individual contribution.</a:t>
            </a:r>
          </a:p>
          <a:p>
            <a:pPr eaLnBrk="1" hangingPunct="1">
              <a:lnSpc>
                <a:spcPct val="80000"/>
              </a:lnSpc>
              <a:buFont typeface="Wingdings" charset="0"/>
              <a:buNone/>
            </a:pPr>
            <a:endParaRPr lang="en-GB" sz="2400">
              <a:latin typeface="Constantia" charset="0"/>
            </a:endParaRPr>
          </a:p>
          <a:p>
            <a:pPr eaLnBrk="1" hangingPunct="1">
              <a:lnSpc>
                <a:spcPct val="80000"/>
              </a:lnSpc>
            </a:pPr>
            <a:r>
              <a:rPr lang="en-GB" sz="2400">
                <a:latin typeface="Constantia" charset="0"/>
              </a:rPr>
              <a:t>Examples of some measurement techniques:</a:t>
            </a:r>
          </a:p>
          <a:p>
            <a:pPr eaLnBrk="1" hangingPunct="1">
              <a:lnSpc>
                <a:spcPct val="80000"/>
              </a:lnSpc>
              <a:buFont typeface="Wingdings" charset="0"/>
              <a:buNone/>
            </a:pPr>
            <a:r>
              <a:rPr lang="en-GB" sz="2400">
                <a:latin typeface="Constantia" charset="0"/>
              </a:rPr>
              <a:t>&gt; Recall and recognition tests (TV advertising)</a:t>
            </a:r>
          </a:p>
          <a:p>
            <a:pPr eaLnBrk="1" hangingPunct="1">
              <a:lnSpc>
                <a:spcPct val="80000"/>
              </a:lnSpc>
              <a:buFont typeface="Wingdings" charset="0"/>
              <a:buNone/>
            </a:pPr>
            <a:r>
              <a:rPr lang="en-GB" sz="2400">
                <a:latin typeface="Constantia" charset="0"/>
              </a:rPr>
              <a:t>&gt; Tracking studies (advertising)</a:t>
            </a:r>
          </a:p>
          <a:p>
            <a:pPr eaLnBrk="1" hangingPunct="1">
              <a:lnSpc>
                <a:spcPct val="80000"/>
              </a:lnSpc>
              <a:buFont typeface="Wingdings" charset="0"/>
              <a:buNone/>
            </a:pPr>
            <a:r>
              <a:rPr lang="en-GB" sz="2400">
                <a:latin typeface="Constantia" charset="0"/>
              </a:rPr>
              <a:t>&gt; Column inches (PR)</a:t>
            </a:r>
          </a:p>
          <a:p>
            <a:pPr eaLnBrk="1" hangingPunct="1">
              <a:lnSpc>
                <a:spcPct val="80000"/>
              </a:lnSpc>
              <a:buFont typeface="Wingdings" charset="0"/>
              <a:buNone/>
            </a:pPr>
            <a:r>
              <a:rPr lang="en-GB" sz="2400">
                <a:latin typeface="Constantia" charset="0"/>
              </a:rPr>
              <a:t>&gt; Coupon redemption (sales promotion)</a:t>
            </a:r>
          </a:p>
          <a:p>
            <a:pPr eaLnBrk="1" hangingPunct="1">
              <a:lnSpc>
                <a:spcPct val="80000"/>
              </a:lnSpc>
              <a:buFont typeface="Wingdings" charset="0"/>
              <a:buNone/>
            </a:pPr>
            <a:r>
              <a:rPr lang="en-GB" sz="2400">
                <a:latin typeface="Constantia" charset="0"/>
              </a:rPr>
              <a:t>&gt; “hits” (online)</a:t>
            </a:r>
          </a:p>
          <a:p>
            <a:pPr eaLnBrk="1" hangingPunct="1">
              <a:lnSpc>
                <a:spcPct val="80000"/>
              </a:lnSpc>
              <a:buFont typeface="Wingdings" charset="0"/>
              <a:buNone/>
            </a:pPr>
            <a:r>
              <a:rPr lang="en-GB" sz="2400">
                <a:latin typeface="Constantia" charset="0"/>
              </a:rPr>
              <a:t>&gt; Sales??????????</a:t>
            </a:r>
          </a:p>
          <a:p>
            <a:pPr eaLnBrk="1" hangingPunct="1">
              <a:lnSpc>
                <a:spcPct val="80000"/>
              </a:lnSpc>
              <a:buFont typeface="Wingdings" charset="0"/>
              <a:buNone/>
            </a:pPr>
            <a:endParaRPr lang="en-GB" sz="2400">
              <a:latin typeface="Constantia" charset="0"/>
            </a:endParaRPr>
          </a:p>
          <a:p>
            <a:pPr eaLnBrk="1" hangingPunct="1">
              <a:lnSpc>
                <a:spcPct val="80000"/>
              </a:lnSpc>
              <a:buFont typeface="Wingdings" charset="0"/>
              <a:buNone/>
            </a:pPr>
            <a:endParaRPr lang="en-GB" sz="2400">
              <a:latin typeface="Constantia" charset="0"/>
            </a:endParaRPr>
          </a:p>
          <a:p>
            <a:pPr eaLnBrk="1" hangingPunct="1">
              <a:lnSpc>
                <a:spcPct val="80000"/>
              </a:lnSpc>
              <a:buFont typeface="Wingdings" charset="0"/>
              <a:buNone/>
            </a:pPr>
            <a:endParaRPr lang="en-US" sz="2400">
              <a:latin typeface="Constantia" charset="0"/>
            </a:endParaRPr>
          </a:p>
        </p:txBody>
      </p:sp>
    </p:spTree>
    <p:extLst>
      <p:ext uri="{BB962C8B-B14F-4D97-AF65-F5344CB8AC3E}">
        <p14:creationId xmlns:p14="http://schemas.microsoft.com/office/powerpoint/2010/main" val="3284641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304800" y="5686425"/>
            <a:ext cx="853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a:spcBef>
                <a:spcPct val="50000"/>
              </a:spcBef>
            </a:pPr>
            <a:r>
              <a:rPr lang="en-GB" b="1">
                <a:latin typeface="Arial" charset="0"/>
              </a:rPr>
              <a:t>Figure 1.2</a:t>
            </a:r>
            <a:r>
              <a:rPr lang="en-GB">
                <a:latin typeface="Arial" charset="0"/>
              </a:rPr>
              <a:t>  Above-and below-the-line communications Fill 2009</a:t>
            </a:r>
          </a:p>
        </p:txBody>
      </p:sp>
      <p:pic>
        <p:nvPicPr>
          <p:cNvPr id="15363" name="Picture 3" descr="C01NF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863" y="1857375"/>
            <a:ext cx="8316912"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43630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GB" sz="4000">
                <a:latin typeface="Calibri" charset="0"/>
              </a:rPr>
              <a:t>Lucozade Sport: Campaign Evaluation</a:t>
            </a:r>
          </a:p>
        </p:txBody>
      </p:sp>
      <p:sp>
        <p:nvSpPr>
          <p:cNvPr id="40963" name="Content Placeholder 2"/>
          <p:cNvSpPr>
            <a:spLocks noGrp="1"/>
          </p:cNvSpPr>
          <p:nvPr>
            <p:ph idx="1"/>
          </p:nvPr>
        </p:nvSpPr>
        <p:spPr/>
        <p:txBody>
          <a:bodyPr/>
          <a:lstStyle/>
          <a:p>
            <a:r>
              <a:rPr lang="en-GB" sz="3600">
                <a:latin typeface="Constantia" charset="0"/>
              </a:rPr>
              <a:t>Year on year sales</a:t>
            </a:r>
          </a:p>
          <a:p>
            <a:r>
              <a:rPr lang="en-GB" sz="3600">
                <a:latin typeface="Constantia" charset="0"/>
              </a:rPr>
              <a:t>Penetration level among sports participants</a:t>
            </a:r>
          </a:p>
          <a:p>
            <a:r>
              <a:rPr lang="en-GB" sz="3600">
                <a:latin typeface="Constantia" charset="0"/>
              </a:rPr>
              <a:t>Credibility of essential role in sports preparation</a:t>
            </a:r>
          </a:p>
        </p:txBody>
      </p:sp>
    </p:spTree>
    <p:extLst>
      <p:ext uri="{BB962C8B-B14F-4D97-AF65-F5344CB8AC3E}">
        <p14:creationId xmlns:p14="http://schemas.microsoft.com/office/powerpoint/2010/main" val="794606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fontScale="90000"/>
          </a:bodyPr>
          <a:lstStyle/>
          <a:p>
            <a:pPr eaLnBrk="1" fontAlgn="auto" hangingPunct="1">
              <a:spcAft>
                <a:spcPts val="0"/>
              </a:spcAft>
              <a:defRPr/>
            </a:pPr>
            <a:r>
              <a:rPr lang="en-GB" sz="4000">
                <a:ea typeface="+mj-ea"/>
              </a:rPr>
              <a:t>Integrated Marketing Communications (IMC)</a:t>
            </a:r>
            <a:endParaRPr lang="en-US" sz="4000">
              <a:ea typeface="+mj-ea"/>
            </a:endParaRPr>
          </a:p>
        </p:txBody>
      </p:sp>
      <p:sp>
        <p:nvSpPr>
          <p:cNvPr id="41987" name="Rectangle 3"/>
          <p:cNvSpPr>
            <a:spLocks noGrp="1" noChangeArrowheads="1"/>
          </p:cNvSpPr>
          <p:nvPr>
            <p:ph idx="1"/>
          </p:nvPr>
        </p:nvSpPr>
        <p:spPr/>
        <p:txBody>
          <a:bodyPr/>
          <a:lstStyle/>
          <a:p>
            <a:pPr eaLnBrk="1" hangingPunct="1">
              <a:lnSpc>
                <a:spcPct val="80000"/>
              </a:lnSpc>
              <a:buFont typeface="Wingdings" charset="0"/>
              <a:buNone/>
            </a:pPr>
            <a:r>
              <a:rPr lang="en-GB" sz="1000" i="1">
                <a:latin typeface="Constantia" charset="0"/>
              </a:rPr>
              <a:t>      </a:t>
            </a:r>
            <a:r>
              <a:rPr lang="en-GB" sz="2400" i="1">
                <a:latin typeface="Constantia" charset="0"/>
              </a:rPr>
              <a:t>The triangulated use of combinations of media emanating from the belief that image advertising, sales promotion, direct response advertising and marketing public relations are not mutually exclusive disciplines and that incorporating elements of each into communication materials may lead to a triangulation in effects  </a:t>
            </a:r>
            <a:r>
              <a:rPr lang="en-GB" sz="2400">
                <a:latin typeface="Constantia" charset="0"/>
              </a:rPr>
              <a:t>Nowak and Phelps, 1994</a:t>
            </a:r>
            <a:endParaRPr lang="en-GB" sz="2400" i="1">
              <a:latin typeface="Constantia" charset="0"/>
            </a:endParaRPr>
          </a:p>
          <a:p>
            <a:pPr eaLnBrk="1" hangingPunct="1">
              <a:lnSpc>
                <a:spcPct val="80000"/>
              </a:lnSpc>
              <a:buFont typeface="Wingdings" charset="0"/>
              <a:buNone/>
            </a:pPr>
            <a:endParaRPr lang="en-GB" sz="2400" i="1">
              <a:latin typeface="Constantia" charset="0"/>
            </a:endParaRPr>
          </a:p>
          <a:p>
            <a:pPr eaLnBrk="1" hangingPunct="1">
              <a:lnSpc>
                <a:spcPct val="80000"/>
              </a:lnSpc>
              <a:buFont typeface="Wingdings" charset="0"/>
              <a:buNone/>
            </a:pPr>
            <a:r>
              <a:rPr lang="en-GB" sz="2000" i="1">
                <a:latin typeface="Constantia" charset="0"/>
              </a:rPr>
              <a:t>    </a:t>
            </a:r>
            <a:r>
              <a:rPr lang="en-GB" sz="2400" i="1">
                <a:latin typeface="Constantia" charset="0"/>
              </a:rPr>
              <a:t>Integrated marketing communications is a strategic business process used to plan, develop, execute and evaluate coordinated, measurable, persuasive brand communications programmes over time </a:t>
            </a:r>
            <a:r>
              <a:rPr lang="en-GB" sz="2400">
                <a:latin typeface="Constantia" charset="0"/>
              </a:rPr>
              <a:t>Schultz, 2004</a:t>
            </a:r>
            <a:r>
              <a:rPr lang="en-GB" sz="2400" i="1">
                <a:latin typeface="Constantia" charset="0"/>
              </a:rPr>
              <a:t> </a:t>
            </a:r>
            <a:endParaRPr lang="en-US" sz="2400">
              <a:latin typeface="Constantia" charset="0"/>
            </a:endParaRPr>
          </a:p>
        </p:txBody>
      </p:sp>
    </p:spTree>
    <p:extLst>
      <p:ext uri="{BB962C8B-B14F-4D97-AF65-F5344CB8AC3E}">
        <p14:creationId xmlns:p14="http://schemas.microsoft.com/office/powerpoint/2010/main" val="32607787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304800" y="5686425"/>
            <a:ext cx="853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Verdana" charset="0"/>
                <a:ea typeface="ＭＳ Ｐゴシック" charset="0"/>
              </a:defRPr>
            </a:lvl1pPr>
            <a:lvl2pPr marL="742950" indent="-285750">
              <a:defRPr sz="2000">
                <a:solidFill>
                  <a:schemeClr val="tx1"/>
                </a:solidFill>
                <a:latin typeface="Verdana" charset="0"/>
                <a:ea typeface="ＭＳ Ｐゴシック" charset="0"/>
              </a:defRPr>
            </a:lvl2pPr>
            <a:lvl3pPr marL="1143000" indent="-228600">
              <a:defRPr sz="2000">
                <a:solidFill>
                  <a:schemeClr val="tx1"/>
                </a:solidFill>
                <a:latin typeface="Verdana" charset="0"/>
                <a:ea typeface="ＭＳ Ｐゴシック" charset="0"/>
              </a:defRPr>
            </a:lvl3pPr>
            <a:lvl4pPr marL="1600200" indent="-228600">
              <a:defRPr sz="2000">
                <a:solidFill>
                  <a:schemeClr val="tx1"/>
                </a:solidFill>
                <a:latin typeface="Verdana" charset="0"/>
                <a:ea typeface="ＭＳ Ｐゴシック" charset="0"/>
              </a:defRPr>
            </a:lvl4pPr>
            <a:lvl5pPr marL="2057400" indent="-22860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spcBef>
                <a:spcPct val="50000"/>
              </a:spcBef>
            </a:pPr>
            <a:r>
              <a:rPr lang="en-GB" sz="1800" b="1">
                <a:latin typeface="Arial" charset="0"/>
              </a:rPr>
              <a:t>Figure 11.1</a:t>
            </a:r>
            <a:r>
              <a:rPr lang="en-GB" sz="1800">
                <a:latin typeface="Arial" charset="0"/>
              </a:rPr>
              <a:t>  Elements for integration</a:t>
            </a:r>
          </a:p>
        </p:txBody>
      </p:sp>
      <p:pic>
        <p:nvPicPr>
          <p:cNvPr id="44035" name="Picture 3" descr="C11NF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3313" y="914400"/>
            <a:ext cx="6937375" cy="471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43270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GB">
                <a:latin typeface="Calibri" charset="0"/>
              </a:rPr>
              <a:t>The Case for IMC</a:t>
            </a:r>
            <a:endParaRPr lang="en-US">
              <a:latin typeface="Calibri" charset="0"/>
            </a:endParaRPr>
          </a:p>
        </p:txBody>
      </p:sp>
      <p:sp>
        <p:nvSpPr>
          <p:cNvPr id="45059" name="Rectangle 3"/>
          <p:cNvSpPr>
            <a:spLocks noGrp="1" noChangeArrowheads="1"/>
          </p:cNvSpPr>
          <p:nvPr>
            <p:ph idx="1"/>
          </p:nvPr>
        </p:nvSpPr>
        <p:spPr/>
        <p:txBody>
          <a:bodyPr/>
          <a:lstStyle/>
          <a:p>
            <a:pPr eaLnBrk="1" hangingPunct="1">
              <a:lnSpc>
                <a:spcPct val="90000"/>
              </a:lnSpc>
            </a:pPr>
            <a:r>
              <a:rPr lang="en-GB">
                <a:latin typeface="Constantia" charset="0"/>
              </a:rPr>
              <a:t>Reduce costs</a:t>
            </a:r>
          </a:p>
          <a:p>
            <a:pPr eaLnBrk="1" hangingPunct="1">
              <a:lnSpc>
                <a:spcPct val="90000"/>
              </a:lnSpc>
            </a:pPr>
            <a:r>
              <a:rPr lang="en-GB">
                <a:latin typeface="Constantia" charset="0"/>
              </a:rPr>
              <a:t>Streamlines company/agency relationships</a:t>
            </a:r>
          </a:p>
          <a:p>
            <a:pPr eaLnBrk="1" hangingPunct="1">
              <a:lnSpc>
                <a:spcPct val="90000"/>
              </a:lnSpc>
            </a:pPr>
            <a:r>
              <a:rPr lang="en-GB">
                <a:latin typeface="Constantia" charset="0"/>
              </a:rPr>
              <a:t>Achieve synergy across mix</a:t>
            </a:r>
          </a:p>
          <a:p>
            <a:pPr eaLnBrk="1" hangingPunct="1">
              <a:lnSpc>
                <a:spcPct val="90000"/>
              </a:lnSpc>
            </a:pPr>
            <a:r>
              <a:rPr lang="en-GB">
                <a:latin typeface="Constantia" charset="0"/>
              </a:rPr>
              <a:t>Supports brand and brand positioning in crowded market place</a:t>
            </a:r>
          </a:p>
          <a:p>
            <a:pPr eaLnBrk="1" hangingPunct="1">
              <a:lnSpc>
                <a:spcPct val="90000"/>
              </a:lnSpc>
            </a:pPr>
            <a:r>
              <a:rPr lang="en-GB">
                <a:latin typeface="Constantia" charset="0"/>
              </a:rPr>
              <a:t>Fosters customer focused</a:t>
            </a:r>
            <a:endParaRPr lang="en-US">
              <a:latin typeface="Constantia" charset="0"/>
            </a:endParaRPr>
          </a:p>
          <a:p>
            <a:pPr eaLnBrk="1" hangingPunct="1">
              <a:lnSpc>
                <a:spcPct val="90000"/>
              </a:lnSpc>
            </a:pPr>
            <a:r>
              <a:rPr lang="en-GB">
                <a:latin typeface="Constantia" charset="0"/>
              </a:rPr>
              <a:t>Requires cultural shift and employee participation</a:t>
            </a:r>
            <a:endParaRPr lang="en-US">
              <a:latin typeface="Constantia" charset="0"/>
            </a:endParaRPr>
          </a:p>
        </p:txBody>
      </p:sp>
    </p:spTree>
    <p:extLst>
      <p:ext uri="{BB962C8B-B14F-4D97-AF65-F5344CB8AC3E}">
        <p14:creationId xmlns:p14="http://schemas.microsoft.com/office/powerpoint/2010/main" val="39953069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GB">
                <a:latin typeface="Calibri" charset="0"/>
              </a:rPr>
              <a:t>The Case against IMC</a:t>
            </a:r>
            <a:endParaRPr lang="en-US">
              <a:latin typeface="Calibri" charset="0"/>
            </a:endParaRPr>
          </a:p>
        </p:txBody>
      </p:sp>
      <p:sp>
        <p:nvSpPr>
          <p:cNvPr id="46083" name="Rectangle 3"/>
          <p:cNvSpPr>
            <a:spLocks noGrp="1" noChangeArrowheads="1"/>
          </p:cNvSpPr>
          <p:nvPr>
            <p:ph idx="1"/>
          </p:nvPr>
        </p:nvSpPr>
        <p:spPr/>
        <p:txBody>
          <a:bodyPr/>
          <a:lstStyle/>
          <a:p>
            <a:pPr eaLnBrk="1" hangingPunct="1"/>
            <a:r>
              <a:rPr lang="en-GB" sz="2800">
                <a:latin typeface="Constantia" charset="0"/>
              </a:rPr>
              <a:t>Encourages rigidity and inflexibility?</a:t>
            </a:r>
          </a:p>
          <a:p>
            <a:pPr eaLnBrk="1" hangingPunct="1"/>
            <a:r>
              <a:rPr lang="en-GB" sz="2800">
                <a:latin typeface="Constantia" charset="0"/>
              </a:rPr>
              <a:t>Decision making becomes more centralised</a:t>
            </a:r>
          </a:p>
          <a:p>
            <a:pPr eaLnBrk="1" hangingPunct="1"/>
            <a:r>
              <a:rPr lang="en-GB" sz="2800">
                <a:latin typeface="Constantia" charset="0"/>
              </a:rPr>
              <a:t>Loss of creativity</a:t>
            </a:r>
          </a:p>
          <a:p>
            <a:pPr eaLnBrk="1" hangingPunct="1"/>
            <a:r>
              <a:rPr lang="en-GB" sz="2800">
                <a:latin typeface="Constantia" charset="0"/>
              </a:rPr>
              <a:t>Increased time and bureaucracy</a:t>
            </a:r>
          </a:p>
          <a:p>
            <a:pPr eaLnBrk="1" hangingPunct="1"/>
            <a:r>
              <a:rPr lang="en-GB" sz="2800">
                <a:latin typeface="Constantia" charset="0"/>
              </a:rPr>
              <a:t>Internal resistance</a:t>
            </a:r>
          </a:p>
          <a:p>
            <a:pPr eaLnBrk="1" hangingPunct="1"/>
            <a:r>
              <a:rPr lang="en-GB" sz="2800">
                <a:latin typeface="Constantia" charset="0"/>
              </a:rPr>
              <a:t>Need for global brands to be adapted?</a:t>
            </a:r>
          </a:p>
          <a:p>
            <a:pPr eaLnBrk="1" hangingPunct="1"/>
            <a:r>
              <a:rPr lang="en-GB" sz="2800">
                <a:latin typeface="Constantia" charset="0"/>
              </a:rPr>
              <a:t>Could damage brand if one/some elements do not fit effectively</a:t>
            </a:r>
            <a:endParaRPr lang="en-US" sz="2800">
              <a:latin typeface="Constantia" charset="0"/>
            </a:endParaRPr>
          </a:p>
        </p:txBody>
      </p:sp>
    </p:spTree>
    <p:extLst>
      <p:ext uri="{BB962C8B-B14F-4D97-AF65-F5344CB8AC3E}">
        <p14:creationId xmlns:p14="http://schemas.microsoft.com/office/powerpoint/2010/main" val="17964791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GB">
                <a:latin typeface="Calibri" charset="0"/>
              </a:rPr>
              <a:t>Management Fashion?</a:t>
            </a:r>
            <a:endParaRPr lang="en-US">
              <a:latin typeface="Calibri" charset="0"/>
            </a:endParaRPr>
          </a:p>
        </p:txBody>
      </p:sp>
      <p:sp>
        <p:nvSpPr>
          <p:cNvPr id="47107" name="Rectangle 3"/>
          <p:cNvSpPr>
            <a:spLocks noGrp="1" noChangeArrowheads="1"/>
          </p:cNvSpPr>
          <p:nvPr>
            <p:ph idx="1"/>
          </p:nvPr>
        </p:nvSpPr>
        <p:spPr/>
        <p:txBody>
          <a:bodyPr/>
          <a:lstStyle/>
          <a:p>
            <a:pPr eaLnBrk="1" hangingPunct="1">
              <a:lnSpc>
                <a:spcPct val="80000"/>
              </a:lnSpc>
              <a:buFont typeface="Wingdings" charset="0"/>
              <a:buNone/>
            </a:pPr>
            <a:r>
              <a:rPr lang="en-GB" sz="2800">
                <a:latin typeface="Constantia" charset="0"/>
              </a:rPr>
              <a:t>“ </a:t>
            </a:r>
            <a:r>
              <a:rPr lang="en-GB" sz="2800" i="1">
                <a:latin typeface="Constantia" charset="0"/>
              </a:rPr>
              <a:t>IMC is a management fashion, apparent in its lack of definition and transient influence and its influence upon practice should be conceived accordingly”</a:t>
            </a:r>
          </a:p>
          <a:p>
            <a:pPr eaLnBrk="1" hangingPunct="1">
              <a:lnSpc>
                <a:spcPct val="80000"/>
              </a:lnSpc>
              <a:buFont typeface="Wingdings" charset="0"/>
              <a:buNone/>
            </a:pPr>
            <a:r>
              <a:rPr lang="en-GB" sz="2800" i="1">
                <a:latin typeface="Constantia" charset="0"/>
              </a:rPr>
              <a:t>“ Despite its pervasive penetration in the marketing and communication management world, little has been said, however, about IMC’s theoretical robustness as well as its actual significance for marketing and advertising thought and practice” </a:t>
            </a:r>
          </a:p>
          <a:p>
            <a:pPr eaLnBrk="1" hangingPunct="1">
              <a:lnSpc>
                <a:spcPct val="80000"/>
              </a:lnSpc>
              <a:buFont typeface="Wingdings" charset="0"/>
              <a:buNone/>
            </a:pPr>
            <a:r>
              <a:rPr lang="en-GB" sz="2800">
                <a:latin typeface="Constantia" charset="0"/>
              </a:rPr>
              <a:t>  Cornelissen &amp; Lock 2000</a:t>
            </a:r>
            <a:endParaRPr lang="en-US" sz="2800" i="1">
              <a:latin typeface="Constantia" charset="0"/>
            </a:endParaRPr>
          </a:p>
        </p:txBody>
      </p:sp>
    </p:spTree>
    <p:extLst>
      <p:ext uri="{BB962C8B-B14F-4D97-AF65-F5344CB8AC3E}">
        <p14:creationId xmlns:p14="http://schemas.microsoft.com/office/powerpoint/2010/main" val="35922570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lstStyle/>
          <a:p>
            <a:r>
              <a:rPr lang="en-US" dirty="0"/>
              <a:t>The marketing communications mix</a:t>
            </a:r>
          </a:p>
        </p:txBody>
      </p:sp>
      <p:pic>
        <p:nvPicPr>
          <p:cNvPr id="4" name="Picture 3" descr="Screen Shot 2012-04-09 at 10.07.0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1447800"/>
            <a:ext cx="5397500" cy="5016500"/>
          </a:xfrm>
          <a:prstGeom prst="rect">
            <a:avLst/>
          </a:prstGeom>
        </p:spPr>
      </p:pic>
      <p:sp>
        <p:nvSpPr>
          <p:cNvPr id="5" name="TextBox 4"/>
          <p:cNvSpPr txBox="1"/>
          <p:nvPr/>
        </p:nvSpPr>
        <p:spPr>
          <a:xfrm>
            <a:off x="6248400" y="4343400"/>
            <a:ext cx="2209800" cy="923330"/>
          </a:xfrm>
          <a:prstGeom prst="rect">
            <a:avLst/>
          </a:prstGeom>
          <a:noFill/>
        </p:spPr>
        <p:txBody>
          <a:bodyPr wrap="square" rtlCol="0">
            <a:spAutoFit/>
          </a:bodyPr>
          <a:lstStyle/>
          <a:p>
            <a:r>
              <a:rPr lang="en-US" dirty="0" smtClean="0"/>
              <a:t>An Integrated Marketing Communication Mix</a:t>
            </a:r>
            <a:endParaRPr lang="en-US" dirty="0"/>
          </a:p>
        </p:txBody>
      </p:sp>
      <p:sp>
        <p:nvSpPr>
          <p:cNvPr id="6" name="TextBox 5"/>
          <p:cNvSpPr txBox="1"/>
          <p:nvPr/>
        </p:nvSpPr>
        <p:spPr>
          <a:xfrm>
            <a:off x="1143000" y="6248400"/>
            <a:ext cx="6400800" cy="369332"/>
          </a:xfrm>
          <a:prstGeom prst="rect">
            <a:avLst/>
          </a:prstGeom>
          <a:noFill/>
        </p:spPr>
        <p:txBody>
          <a:bodyPr wrap="square" rtlCol="0">
            <a:spAutoFit/>
          </a:bodyPr>
          <a:lstStyle/>
          <a:p>
            <a:r>
              <a:rPr lang="en-US" dirty="0" smtClean="0"/>
              <a:t>A contemporary model of the marketing communication mix</a:t>
            </a:r>
            <a:endParaRPr lang="en-US" dirty="0"/>
          </a:p>
        </p:txBody>
      </p:sp>
    </p:spTree>
    <p:extLst>
      <p:ext uri="{BB962C8B-B14F-4D97-AF65-F5344CB8AC3E}">
        <p14:creationId xmlns:p14="http://schemas.microsoft.com/office/powerpoint/2010/main" val="3886756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GB">
                <a:latin typeface="Calibri" charset="0"/>
              </a:rPr>
              <a:t>Selection Criteria</a:t>
            </a:r>
          </a:p>
        </p:txBody>
      </p:sp>
      <p:sp>
        <p:nvSpPr>
          <p:cNvPr id="18435" name="Content Placeholder 2"/>
          <p:cNvSpPr>
            <a:spLocks noGrp="1"/>
          </p:cNvSpPr>
          <p:nvPr>
            <p:ph idx="1"/>
          </p:nvPr>
        </p:nvSpPr>
        <p:spPr/>
        <p:txBody>
          <a:bodyPr/>
          <a:lstStyle/>
          <a:p>
            <a:pPr eaLnBrk="1" hangingPunct="1"/>
            <a:r>
              <a:rPr lang="en-GB" sz="2800">
                <a:latin typeface="Constantia" charset="0"/>
              </a:rPr>
              <a:t>Degree of </a:t>
            </a:r>
            <a:r>
              <a:rPr lang="en-GB" sz="2800" b="1">
                <a:latin typeface="Constantia" charset="0"/>
              </a:rPr>
              <a:t>control</a:t>
            </a:r>
            <a:r>
              <a:rPr lang="en-GB" sz="2800">
                <a:latin typeface="Constantia" charset="0"/>
              </a:rPr>
              <a:t> required over delivery</a:t>
            </a:r>
          </a:p>
          <a:p>
            <a:pPr eaLnBrk="1" hangingPunct="1"/>
            <a:r>
              <a:rPr lang="en-GB" sz="2800">
                <a:latin typeface="Constantia" charset="0"/>
              </a:rPr>
              <a:t>Financial resources available (</a:t>
            </a:r>
            <a:r>
              <a:rPr lang="en-GB" sz="2800" b="1">
                <a:latin typeface="Constantia" charset="0"/>
              </a:rPr>
              <a:t>cost)</a:t>
            </a:r>
          </a:p>
          <a:p>
            <a:pPr eaLnBrk="1" hangingPunct="1"/>
            <a:r>
              <a:rPr lang="en-GB" sz="2800">
                <a:latin typeface="Constantia" charset="0"/>
              </a:rPr>
              <a:t>Level of </a:t>
            </a:r>
            <a:r>
              <a:rPr lang="en-GB" sz="2800" b="1">
                <a:latin typeface="Constantia" charset="0"/>
              </a:rPr>
              <a:t>credibility</a:t>
            </a:r>
          </a:p>
          <a:p>
            <a:pPr eaLnBrk="1" hangingPunct="1"/>
            <a:r>
              <a:rPr lang="en-GB" sz="2800">
                <a:latin typeface="Constantia" charset="0"/>
              </a:rPr>
              <a:t>Ability to deliver message (</a:t>
            </a:r>
            <a:r>
              <a:rPr lang="en-GB" sz="2800" b="1">
                <a:latin typeface="Constantia" charset="0"/>
              </a:rPr>
              <a:t>communications)</a:t>
            </a:r>
          </a:p>
          <a:p>
            <a:pPr eaLnBrk="1" hangingPunct="1"/>
            <a:r>
              <a:rPr lang="en-GB" sz="2800">
                <a:latin typeface="Constantia" charset="0"/>
              </a:rPr>
              <a:t>Size and geographic dispersion of target audiences</a:t>
            </a:r>
          </a:p>
          <a:p>
            <a:pPr eaLnBrk="1" hangingPunct="1"/>
            <a:endParaRPr lang="en-GB" sz="2800">
              <a:latin typeface="Constantia" charset="0"/>
            </a:endParaRPr>
          </a:p>
        </p:txBody>
      </p:sp>
    </p:spTree>
    <p:extLst>
      <p:ext uri="{BB962C8B-B14F-4D97-AF65-F5344CB8AC3E}">
        <p14:creationId xmlns:p14="http://schemas.microsoft.com/office/powerpoint/2010/main" val="2276063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GB">
                <a:latin typeface="Calibri" charset="0"/>
              </a:rPr>
              <a:t>Key Characteristics of Tools</a:t>
            </a:r>
          </a:p>
        </p:txBody>
      </p:sp>
      <p:sp>
        <p:nvSpPr>
          <p:cNvPr id="19459" name="Content Placeholder 2"/>
          <p:cNvSpPr>
            <a:spLocks noGrp="1"/>
          </p:cNvSpPr>
          <p:nvPr>
            <p:ph idx="1"/>
          </p:nvPr>
        </p:nvSpPr>
        <p:spPr/>
        <p:txBody>
          <a:bodyPr/>
          <a:lstStyle/>
          <a:p>
            <a:pPr eaLnBrk="1" hangingPunct="1">
              <a:buFont typeface="Wingdings 2" charset="0"/>
              <a:buNone/>
            </a:pPr>
            <a:r>
              <a:rPr lang="en-GB" b="1">
                <a:latin typeface="Constantia" charset="0"/>
              </a:rPr>
              <a:t>ADVERTISING</a:t>
            </a:r>
          </a:p>
          <a:p>
            <a:pPr eaLnBrk="1" hangingPunct="1"/>
            <a:r>
              <a:rPr lang="en-GB">
                <a:latin typeface="Constantia" charset="0"/>
              </a:rPr>
              <a:t>Non-personal mass communication</a:t>
            </a:r>
          </a:p>
          <a:p>
            <a:pPr eaLnBrk="1" hangingPunct="1"/>
            <a:r>
              <a:rPr lang="en-GB">
                <a:latin typeface="Constantia" charset="0"/>
              </a:rPr>
              <a:t>High reach</a:t>
            </a:r>
          </a:p>
          <a:p>
            <a:pPr eaLnBrk="1" hangingPunct="1"/>
            <a:r>
              <a:rPr lang="en-GB">
                <a:latin typeface="Constantia" charset="0"/>
              </a:rPr>
              <a:t>Impact</a:t>
            </a:r>
          </a:p>
          <a:p>
            <a:pPr eaLnBrk="1" hangingPunct="1"/>
            <a:r>
              <a:rPr lang="en-GB">
                <a:latin typeface="Constantia" charset="0"/>
              </a:rPr>
              <a:t>High cost</a:t>
            </a:r>
          </a:p>
          <a:p>
            <a:pPr eaLnBrk="1" hangingPunct="1"/>
            <a:r>
              <a:rPr lang="en-GB">
                <a:latin typeface="Constantia" charset="0"/>
              </a:rPr>
              <a:t>Low credibility?</a:t>
            </a:r>
          </a:p>
          <a:p>
            <a:pPr eaLnBrk="1" hangingPunct="1"/>
            <a:r>
              <a:rPr lang="en-GB">
                <a:latin typeface="Constantia" charset="0"/>
              </a:rPr>
              <a:t>Difficult to measure</a:t>
            </a:r>
          </a:p>
        </p:txBody>
      </p:sp>
    </p:spTree>
    <p:extLst>
      <p:ext uri="{BB962C8B-B14F-4D97-AF65-F5344CB8AC3E}">
        <p14:creationId xmlns:p14="http://schemas.microsoft.com/office/powerpoint/2010/main" val="3571675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GB">
                <a:latin typeface="Calibri" charset="0"/>
              </a:rPr>
              <a:t>Key Characteristics of Tools</a:t>
            </a:r>
          </a:p>
        </p:txBody>
      </p:sp>
      <p:sp>
        <p:nvSpPr>
          <p:cNvPr id="20483" name="Content Placeholder 2"/>
          <p:cNvSpPr>
            <a:spLocks noGrp="1"/>
          </p:cNvSpPr>
          <p:nvPr>
            <p:ph idx="1"/>
          </p:nvPr>
        </p:nvSpPr>
        <p:spPr/>
        <p:txBody>
          <a:bodyPr/>
          <a:lstStyle/>
          <a:p>
            <a:pPr eaLnBrk="1" hangingPunct="1">
              <a:buFont typeface="Wingdings 2" charset="0"/>
              <a:buNone/>
            </a:pPr>
            <a:r>
              <a:rPr lang="en-GB" b="1">
                <a:latin typeface="Constantia" charset="0"/>
              </a:rPr>
              <a:t>SALES PROMOTION</a:t>
            </a:r>
          </a:p>
          <a:p>
            <a:pPr eaLnBrk="1" hangingPunct="1"/>
            <a:r>
              <a:rPr lang="en-GB">
                <a:latin typeface="Constantia" charset="0"/>
              </a:rPr>
              <a:t>Used tactically in short term</a:t>
            </a:r>
          </a:p>
          <a:p>
            <a:pPr eaLnBrk="1" hangingPunct="1"/>
            <a:r>
              <a:rPr lang="en-GB">
                <a:latin typeface="Constantia" charset="0"/>
              </a:rPr>
              <a:t>Aim is often to increase sales</a:t>
            </a:r>
          </a:p>
          <a:p>
            <a:pPr eaLnBrk="1" hangingPunct="1"/>
            <a:r>
              <a:rPr lang="en-GB">
                <a:latin typeface="Constantia" charset="0"/>
              </a:rPr>
              <a:t>High control and measurement</a:t>
            </a:r>
          </a:p>
          <a:p>
            <a:pPr eaLnBrk="1" hangingPunct="1"/>
            <a:r>
              <a:rPr lang="en-GB">
                <a:latin typeface="Constantia" charset="0"/>
              </a:rPr>
              <a:t>Moderate cost</a:t>
            </a:r>
          </a:p>
          <a:p>
            <a:pPr eaLnBrk="1" hangingPunct="1"/>
            <a:r>
              <a:rPr lang="en-GB">
                <a:latin typeface="Constantia" charset="0"/>
              </a:rPr>
              <a:t>Can be used throughout distribution channel</a:t>
            </a:r>
          </a:p>
          <a:p>
            <a:pPr eaLnBrk="1" hangingPunct="1"/>
            <a:r>
              <a:rPr lang="en-GB">
                <a:latin typeface="Constantia" charset="0"/>
              </a:rPr>
              <a:t>Credibility may be questioned</a:t>
            </a:r>
          </a:p>
        </p:txBody>
      </p:sp>
    </p:spTree>
    <p:extLst>
      <p:ext uri="{BB962C8B-B14F-4D97-AF65-F5344CB8AC3E}">
        <p14:creationId xmlns:p14="http://schemas.microsoft.com/office/powerpoint/2010/main" val="2583964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GB">
                <a:latin typeface="Calibri" charset="0"/>
              </a:rPr>
              <a:t>Key Characteristics of Tools</a:t>
            </a:r>
          </a:p>
        </p:txBody>
      </p:sp>
      <p:sp>
        <p:nvSpPr>
          <p:cNvPr id="21507" name="Content Placeholder 2"/>
          <p:cNvSpPr>
            <a:spLocks noGrp="1"/>
          </p:cNvSpPr>
          <p:nvPr>
            <p:ph idx="1"/>
          </p:nvPr>
        </p:nvSpPr>
        <p:spPr/>
        <p:txBody>
          <a:bodyPr/>
          <a:lstStyle/>
          <a:p>
            <a:pPr eaLnBrk="1" hangingPunct="1">
              <a:buFont typeface="Wingdings 2" charset="0"/>
              <a:buNone/>
            </a:pPr>
            <a:r>
              <a:rPr lang="en-GB" b="1">
                <a:latin typeface="Constantia" charset="0"/>
              </a:rPr>
              <a:t>PERSONAL SELLING</a:t>
            </a:r>
          </a:p>
          <a:p>
            <a:pPr eaLnBrk="1" hangingPunct="1"/>
            <a:r>
              <a:rPr lang="en-GB">
                <a:latin typeface="Constantia" charset="0"/>
              </a:rPr>
              <a:t>Interpersonal communications tool (two way)</a:t>
            </a:r>
          </a:p>
          <a:p>
            <a:pPr eaLnBrk="1" hangingPunct="1"/>
            <a:r>
              <a:rPr lang="en-GB">
                <a:latin typeface="Constantia" charset="0"/>
              </a:rPr>
              <a:t>Instantaneous feedback possible </a:t>
            </a:r>
          </a:p>
          <a:p>
            <a:pPr eaLnBrk="1" hangingPunct="1"/>
            <a:r>
              <a:rPr lang="en-GB">
                <a:latin typeface="Constantia" charset="0"/>
              </a:rPr>
              <a:t>Message can be tailored</a:t>
            </a:r>
          </a:p>
          <a:p>
            <a:pPr eaLnBrk="1" hangingPunct="1"/>
            <a:r>
              <a:rPr lang="en-GB">
                <a:latin typeface="Constantia" charset="0"/>
              </a:rPr>
              <a:t>High cost</a:t>
            </a:r>
          </a:p>
          <a:p>
            <a:pPr eaLnBrk="1" hangingPunct="1"/>
            <a:r>
              <a:rPr lang="en-GB">
                <a:latin typeface="Constantia" charset="0"/>
              </a:rPr>
              <a:t>More suitable where message is complex</a:t>
            </a:r>
          </a:p>
          <a:p>
            <a:pPr eaLnBrk="1" hangingPunct="1">
              <a:buFont typeface="Wingdings 2" charset="0"/>
              <a:buNone/>
            </a:pPr>
            <a:endParaRPr lang="en-GB">
              <a:latin typeface="Constantia" charset="0"/>
            </a:endParaRPr>
          </a:p>
        </p:txBody>
      </p:sp>
    </p:spTree>
    <p:extLst>
      <p:ext uri="{BB962C8B-B14F-4D97-AF65-F5344CB8AC3E}">
        <p14:creationId xmlns:p14="http://schemas.microsoft.com/office/powerpoint/2010/main" val="1003530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GB">
                <a:latin typeface="Calibri" charset="0"/>
              </a:rPr>
              <a:t>Key Characteristics of Tools</a:t>
            </a:r>
          </a:p>
        </p:txBody>
      </p:sp>
      <p:sp>
        <p:nvSpPr>
          <p:cNvPr id="22531" name="Content Placeholder 2"/>
          <p:cNvSpPr>
            <a:spLocks noGrp="1"/>
          </p:cNvSpPr>
          <p:nvPr>
            <p:ph idx="1"/>
          </p:nvPr>
        </p:nvSpPr>
        <p:spPr/>
        <p:txBody>
          <a:bodyPr/>
          <a:lstStyle/>
          <a:p>
            <a:pPr eaLnBrk="1" hangingPunct="1">
              <a:buFont typeface="Wingdings 2" charset="0"/>
              <a:buNone/>
            </a:pPr>
            <a:r>
              <a:rPr lang="en-GB" b="1">
                <a:latin typeface="Constantia" charset="0"/>
              </a:rPr>
              <a:t>DIRECT MARKETING</a:t>
            </a:r>
          </a:p>
          <a:p>
            <a:pPr eaLnBrk="1" hangingPunct="1"/>
            <a:r>
              <a:rPr lang="en-GB">
                <a:latin typeface="Constantia" charset="0"/>
              </a:rPr>
              <a:t>Any form of direct response communications</a:t>
            </a:r>
          </a:p>
          <a:p>
            <a:pPr eaLnBrk="1" hangingPunct="1"/>
            <a:r>
              <a:rPr lang="en-GB">
                <a:latin typeface="Constantia" charset="0"/>
              </a:rPr>
              <a:t>Targets individual customers (database)</a:t>
            </a:r>
          </a:p>
          <a:p>
            <a:pPr eaLnBrk="1" hangingPunct="1"/>
            <a:r>
              <a:rPr lang="en-GB">
                <a:latin typeface="Constantia" charset="0"/>
              </a:rPr>
              <a:t>Can deliver personalised message</a:t>
            </a:r>
          </a:p>
          <a:p>
            <a:pPr eaLnBrk="1" hangingPunct="1"/>
            <a:r>
              <a:rPr lang="en-GB">
                <a:latin typeface="Constantia" charset="0"/>
              </a:rPr>
              <a:t>Builds relationships</a:t>
            </a:r>
          </a:p>
          <a:p>
            <a:pPr eaLnBrk="1" hangingPunct="1"/>
            <a:r>
              <a:rPr lang="en-GB">
                <a:latin typeface="Constantia" charset="0"/>
              </a:rPr>
              <a:t>Facilitated by technological developments</a:t>
            </a:r>
          </a:p>
          <a:p>
            <a:pPr eaLnBrk="1" hangingPunct="1"/>
            <a:r>
              <a:rPr lang="en-GB">
                <a:latin typeface="Constantia" charset="0"/>
              </a:rPr>
              <a:t>Moderate absolute cost but cost per contact high</a:t>
            </a:r>
          </a:p>
        </p:txBody>
      </p:sp>
    </p:spTree>
    <p:extLst>
      <p:ext uri="{BB962C8B-B14F-4D97-AF65-F5344CB8AC3E}">
        <p14:creationId xmlns:p14="http://schemas.microsoft.com/office/powerpoint/2010/main" val="16765898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1693</TotalTime>
  <Words>1576</Words>
  <Application>Microsoft Macintosh PowerPoint</Application>
  <PresentationFormat>On-screen Show (4:3)</PresentationFormat>
  <Paragraphs>273</Paragraphs>
  <Slides>46</Slides>
  <Notes>8</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Equity</vt:lpstr>
      <vt:lpstr>Communication Strategy and IMC</vt:lpstr>
      <vt:lpstr>The marketing communications mix</vt:lpstr>
      <vt:lpstr>PowerPoint Presentation</vt:lpstr>
      <vt:lpstr>PowerPoint Presentation</vt:lpstr>
      <vt:lpstr>Selection Criteria</vt:lpstr>
      <vt:lpstr>Key Characteristics of Tools</vt:lpstr>
      <vt:lpstr>Key Characteristics of Tools</vt:lpstr>
      <vt:lpstr>Key Characteristics of Tools</vt:lpstr>
      <vt:lpstr>Key Characteristics of Tools</vt:lpstr>
      <vt:lpstr>Key Characteristics of Tools</vt:lpstr>
      <vt:lpstr>PowerPoint Presentation</vt:lpstr>
      <vt:lpstr>PowerPoint Presentation</vt:lpstr>
      <vt:lpstr>Major communication tools</vt:lpstr>
      <vt:lpstr>New Tools, New Media</vt:lpstr>
      <vt:lpstr>Product Placement</vt:lpstr>
      <vt:lpstr>The Marketing Communications Planning Process</vt:lpstr>
      <vt:lpstr>Context Analysis</vt:lpstr>
      <vt:lpstr>Lucozade Sport: Award Winning Campaign</vt:lpstr>
      <vt:lpstr>Lucozade Sport: Understanding the market context</vt:lpstr>
      <vt:lpstr>Lucozade Sport: Business Context</vt:lpstr>
      <vt:lpstr>Determination of Objectives </vt:lpstr>
      <vt:lpstr>Objectives</vt:lpstr>
      <vt:lpstr>Lucozade Sport: Campaign Objectives</vt:lpstr>
      <vt:lpstr>Strategy</vt:lpstr>
      <vt:lpstr>PowerPoint Presentation</vt:lpstr>
      <vt:lpstr>PowerPoint Presentation</vt:lpstr>
      <vt:lpstr>Pull Strategy</vt:lpstr>
      <vt:lpstr>PowerPoint Presentation</vt:lpstr>
      <vt:lpstr>Push Strategy</vt:lpstr>
      <vt:lpstr>PowerPoint Presentation</vt:lpstr>
      <vt:lpstr>Profile Strategy </vt:lpstr>
      <vt:lpstr>Product life cycle stage and communication</vt:lpstr>
      <vt:lpstr>Product life cycle stage and communication</vt:lpstr>
      <vt:lpstr>Coordinated communication mix</vt:lpstr>
      <vt:lpstr>Lucozade Sport: Communications Mix</vt:lpstr>
      <vt:lpstr>Resources: Budget Planning</vt:lpstr>
      <vt:lpstr>Scheduling/Implementation</vt:lpstr>
      <vt:lpstr>PowerPoint Presentation</vt:lpstr>
      <vt:lpstr>Evaluation Techniques</vt:lpstr>
      <vt:lpstr>Lucozade Sport: Campaign Evaluation</vt:lpstr>
      <vt:lpstr>Integrated Marketing Communications (IMC)</vt:lpstr>
      <vt:lpstr>PowerPoint Presentation</vt:lpstr>
      <vt:lpstr>The Case for IMC</vt:lpstr>
      <vt:lpstr>The Case against IMC</vt:lpstr>
      <vt:lpstr>Management Fashion?</vt:lpstr>
      <vt:lpstr>The marketing communications mix</vt:lpstr>
    </vt:vector>
  </TitlesOfParts>
  <Manager/>
  <Company>North South University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Strategy &amp; IMC</dc:title>
  <dc:subject>Strategic Marketing</dc:subject>
  <dc:creator>Taufique Hossain</dc:creator>
  <cp:keywords/>
  <dc:description/>
  <cp:lastModifiedBy>Taufique Hossain</cp:lastModifiedBy>
  <cp:revision>57</cp:revision>
  <cp:lastPrinted>2012-04-02T07:39:57Z</cp:lastPrinted>
  <dcterms:created xsi:type="dcterms:W3CDTF">2005-09-18T20:08:13Z</dcterms:created>
  <dcterms:modified xsi:type="dcterms:W3CDTF">2012-04-09T18:52:21Z</dcterms:modified>
  <cp:category/>
</cp:coreProperties>
</file>